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4" r:id="rId5"/>
    <p:sldId id="3969" r:id="rId6"/>
    <p:sldId id="3940" r:id="rId7"/>
    <p:sldId id="3928" r:id="rId8"/>
    <p:sldId id="3959" r:id="rId9"/>
    <p:sldId id="3952" r:id="rId10"/>
    <p:sldId id="3957" r:id="rId11"/>
    <p:sldId id="3931" r:id="rId12"/>
    <p:sldId id="3963" r:id="rId13"/>
    <p:sldId id="3964" r:id="rId14"/>
    <p:sldId id="3965" r:id="rId15"/>
    <p:sldId id="3966" r:id="rId16"/>
    <p:sldId id="3961" r:id="rId17"/>
    <p:sldId id="3954" r:id="rId18"/>
    <p:sldId id="3938" r:id="rId19"/>
    <p:sldId id="3947" r:id="rId20"/>
    <p:sldId id="394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461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14E"/>
    <a:srgbClr val="E1DADC"/>
    <a:srgbClr val="000000"/>
    <a:srgbClr val="003857"/>
    <a:srgbClr val="E9EBF5"/>
    <a:srgbClr val="FE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A1E3-10DF-472E-9ABF-0E28BC9E4036}" v="8" dt="2023-07-12T09:09:05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3807" autoAdjust="0"/>
  </p:normalViewPr>
  <p:slideViewPr>
    <p:cSldViewPr snapToGrid="0">
      <p:cViewPr varScale="1">
        <p:scale>
          <a:sx n="82" d="100"/>
          <a:sy n="82" d="100"/>
        </p:scale>
        <p:origin x="464" y="64"/>
      </p:cViewPr>
      <p:guideLst>
        <p:guide orient="horz" pos="368"/>
        <p:guide pos="461"/>
        <p:guide orient="horz" pos="10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F8A76-CA14-433B-B78F-66D2065123B6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70C7C54B-1079-4C2F-A8D6-76175B568EAB}">
      <dgm:prSet phldrT="[Testo]" custT="1"/>
      <dgm:spPr/>
      <dgm:t>
        <a:bodyPr/>
        <a:lstStyle/>
        <a:p>
          <a:r>
            <a:rPr lang="it-IT" sz="1800" b="1" i="0" kern="1200" dirty="0" err="1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Early</a:t>
          </a:r>
          <a:r>
            <a:rPr lang="it-IT" sz="1800" b="1" i="0" kern="1200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 Stage </a:t>
          </a:r>
        </a:p>
      </dgm:t>
    </dgm:pt>
    <dgm:pt modelId="{90D40B00-3B25-4100-96B4-BCAA130C28AE}" type="parTrans" cxnId="{969BC713-74BC-4E17-9E78-C257ACC501A4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63ED269C-4AA8-4997-B7A7-47A5C5BC8269}" type="sibTrans" cxnId="{969BC713-74BC-4E17-9E78-C257ACC501A4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D2FEA059-0C43-4555-8A78-3F4EC2732716}">
      <dgm:prSet phldrT="[Testo]" custT="1"/>
      <dgm:spPr/>
      <dgm:t>
        <a:bodyPr/>
        <a:lstStyle/>
        <a:p>
          <a:pPr mar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Pre-Seed</a:t>
          </a:r>
          <a:r>
            <a:rPr lang="it-IT" sz="2000" kern="1200" dirty="0">
              <a:solidFill>
                <a:srgbClr val="44546A"/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</a:p>
      </dgm:t>
    </dgm:pt>
    <dgm:pt modelId="{9A9C94A4-1622-463A-9895-6E12ACC8DC10}" type="parTrans" cxnId="{276B6125-43D2-4103-AEBF-56DD236AFF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49F34ED4-A040-40AE-895E-E7C7A394E108}" type="sibTrans" cxnId="{276B6125-43D2-4103-AEBF-56DD236AFF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D93CCEE9-F80C-4396-92F1-803BE73B3C4B}">
      <dgm:prSet phldrT="[Testo]" custT="1"/>
      <dgm:spPr/>
      <dgm:t>
        <a:bodyPr/>
        <a:lstStyle/>
        <a:p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-Market</a:t>
          </a:r>
        </a:p>
      </dgm:t>
    </dgm:pt>
    <dgm:pt modelId="{6723677A-AE82-4345-8DC2-767F80FA7A3C}" type="parTrans" cxnId="{1CBFC5F7-B7EA-4313-B0A1-9BDE7EE6439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CCB93C92-9FC6-421E-8469-F732D9B25C34}" type="sibTrans" cxnId="{1CBFC5F7-B7EA-4313-B0A1-9BDE7EE6439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A19CF5EF-A70B-4A4E-AF22-2B348F8E5ED9}">
      <dgm:prSet custT="1"/>
      <dgm:spPr/>
      <dgm:t>
        <a:bodyPr/>
        <a:lstStyle/>
        <a:p>
          <a:pPr mar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Industrial &amp; Clinical </a:t>
          </a: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Phase</a:t>
          </a:r>
          <a:endParaRPr lang="it-IT" sz="1800" b="1" i="0" kern="1200" dirty="0">
            <a:solidFill>
              <a:srgbClr val="44546A"/>
            </a:solidFill>
            <a:latin typeface="Montserrat" panose="00000500000000000000" pitchFamily="2" charset="0"/>
            <a:ea typeface="Calibri" panose="020F0502020204030204" pitchFamily="34" charset="0"/>
            <a:cs typeface="+mn-cs"/>
          </a:endParaRPr>
        </a:p>
      </dgm:t>
    </dgm:pt>
    <dgm:pt modelId="{39E8E76B-C72C-4CA8-A3B4-4F2C0FA38BFF}" type="parTrans" cxnId="{C64AAA11-2DEB-44D0-B39F-B251DE3611E1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76D3F56D-EBE6-4936-9FDD-C51FE2227103}" type="sibTrans" cxnId="{C64AAA11-2DEB-44D0-B39F-B251DE3611E1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F72E9516-66FB-4E22-A0C5-15FE65B614D3}" type="pres">
      <dgm:prSet presAssocID="{531F8A76-CA14-433B-B78F-66D2065123B6}" presName="Name0" presStyleCnt="0">
        <dgm:presLayoutVars>
          <dgm:dir/>
          <dgm:resizeHandles val="exact"/>
        </dgm:presLayoutVars>
      </dgm:prSet>
      <dgm:spPr/>
    </dgm:pt>
    <dgm:pt modelId="{635FDDE2-8408-44C3-A6B3-305DCA9C3E81}" type="pres">
      <dgm:prSet presAssocID="{70C7C54B-1079-4C2F-A8D6-76175B568EAB}" presName="composite" presStyleCnt="0"/>
      <dgm:spPr/>
    </dgm:pt>
    <dgm:pt modelId="{B088C8BE-B850-48B7-88F6-60E7E7D0B3A5}" type="pres">
      <dgm:prSet presAssocID="{70C7C54B-1079-4C2F-A8D6-76175B568EAB}" presName="imagSh" presStyleLbl="bgImgPlace1" presStyleIdx="0" presStyleCnt="4" custLinFactNeighborX="8760" custLinFactNeighborY="-31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con riempimento a tinta unita"/>
        </a:ext>
      </dgm:extLst>
    </dgm:pt>
    <dgm:pt modelId="{91DDFEC3-6136-4A93-87E7-C72FEEBFCE34}" type="pres">
      <dgm:prSet presAssocID="{70C7C54B-1079-4C2F-A8D6-76175B568EAB}" presName="txNode" presStyleLbl="node1" presStyleIdx="0" presStyleCnt="4" custScaleX="123872" custScaleY="45718" custLinFactNeighborX="-15028" custLinFactNeighborY="-38218">
        <dgm:presLayoutVars>
          <dgm:bulletEnabled val="1"/>
        </dgm:presLayoutVars>
      </dgm:prSet>
      <dgm:spPr/>
    </dgm:pt>
    <dgm:pt modelId="{31B7A7F4-91F3-42CF-BAA0-A2584CF0E6EF}" type="pres">
      <dgm:prSet presAssocID="{63ED269C-4AA8-4997-B7A7-47A5C5BC8269}" presName="sibTrans" presStyleLbl="sibTrans2D1" presStyleIdx="0" presStyleCnt="3"/>
      <dgm:spPr/>
    </dgm:pt>
    <dgm:pt modelId="{990746F7-AAF3-4623-9566-2FA27A131FAA}" type="pres">
      <dgm:prSet presAssocID="{63ED269C-4AA8-4997-B7A7-47A5C5BC8269}" presName="connTx" presStyleLbl="sibTrans2D1" presStyleIdx="0" presStyleCnt="3"/>
      <dgm:spPr/>
    </dgm:pt>
    <dgm:pt modelId="{A973C2C8-7855-47E9-B22E-7C835492C87D}" type="pres">
      <dgm:prSet presAssocID="{D2FEA059-0C43-4555-8A78-3F4EC2732716}" presName="composite" presStyleCnt="0"/>
      <dgm:spPr/>
    </dgm:pt>
    <dgm:pt modelId="{A176267F-0D60-4265-9EC1-63E41814AD29}" type="pres">
      <dgm:prSet presAssocID="{D2FEA059-0C43-4555-8A78-3F4EC2732716}" presName="imagSh" presStyleLbl="bgImgPlace1" presStyleIdx="1" presStyleCnt="4" custLinFactNeighborX="0" custLinFactNeighborY="-27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on riempimento a tinta unita"/>
        </a:ext>
      </dgm:extLst>
    </dgm:pt>
    <dgm:pt modelId="{4DE72226-0E96-494C-97BF-E5C75397424C}" type="pres">
      <dgm:prSet presAssocID="{D2FEA059-0C43-4555-8A78-3F4EC2732716}" presName="txNode" presStyleLbl="node1" presStyleIdx="1" presStyleCnt="4" custScaleX="123715" custScaleY="44868" custLinFactNeighborX="-14188" custLinFactNeighborY="-39379">
        <dgm:presLayoutVars>
          <dgm:bulletEnabled val="1"/>
        </dgm:presLayoutVars>
      </dgm:prSet>
      <dgm:spPr/>
    </dgm:pt>
    <dgm:pt modelId="{6A316AB3-ABB5-40B8-BC12-4E4FB733B6F8}" type="pres">
      <dgm:prSet presAssocID="{49F34ED4-A040-40AE-895E-E7C7A394E108}" presName="sibTrans" presStyleLbl="sibTrans2D1" presStyleIdx="1" presStyleCnt="3"/>
      <dgm:spPr/>
    </dgm:pt>
    <dgm:pt modelId="{98DFD4EC-6335-4E5E-9D32-1D6D4424DB6D}" type="pres">
      <dgm:prSet presAssocID="{49F34ED4-A040-40AE-895E-E7C7A394E108}" presName="connTx" presStyleLbl="sibTrans2D1" presStyleIdx="1" presStyleCnt="3"/>
      <dgm:spPr/>
    </dgm:pt>
    <dgm:pt modelId="{875F0204-C5BB-44F5-9007-A1951DFA4B63}" type="pres">
      <dgm:prSet presAssocID="{A19CF5EF-A70B-4A4E-AF22-2B348F8E5ED9}" presName="composite" presStyleCnt="0"/>
      <dgm:spPr/>
    </dgm:pt>
    <dgm:pt modelId="{043EDCB4-BA53-4A1B-85AE-D88CF177EA08}" type="pres">
      <dgm:prSet presAssocID="{A19CF5EF-A70B-4A4E-AF22-2B348F8E5ED9}" presName="imagSh" presStyleLbl="bgImgPlace1" presStyleIdx="2" presStyleCnt="4" custLinFactNeighborX="0" custLinFactNeighborY="-279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con riempimento a tinta unita"/>
        </a:ext>
      </dgm:extLst>
    </dgm:pt>
    <dgm:pt modelId="{D45909D7-99FB-4122-88C8-4A38D2B1249F}" type="pres">
      <dgm:prSet presAssocID="{A19CF5EF-A70B-4A4E-AF22-2B348F8E5ED9}" presName="txNode" presStyleLbl="node1" presStyleIdx="2" presStyleCnt="4" custScaleX="120059" custScaleY="45410" custLinFactNeighborX="-16315" custLinFactNeighborY="-37902">
        <dgm:presLayoutVars>
          <dgm:bulletEnabled val="1"/>
        </dgm:presLayoutVars>
      </dgm:prSet>
      <dgm:spPr/>
    </dgm:pt>
    <dgm:pt modelId="{2A24B473-238E-4662-B642-6631E3C1B80C}" type="pres">
      <dgm:prSet presAssocID="{76D3F56D-EBE6-4936-9FDD-C51FE2227103}" presName="sibTrans" presStyleLbl="sibTrans2D1" presStyleIdx="2" presStyleCnt="3"/>
      <dgm:spPr/>
    </dgm:pt>
    <dgm:pt modelId="{F50532BC-EB11-4C52-A6BF-B9B62CBE07EE}" type="pres">
      <dgm:prSet presAssocID="{76D3F56D-EBE6-4936-9FDD-C51FE2227103}" presName="connTx" presStyleLbl="sibTrans2D1" presStyleIdx="2" presStyleCnt="3"/>
      <dgm:spPr/>
    </dgm:pt>
    <dgm:pt modelId="{A55871C7-4DF9-461A-819E-5D28BC3F00BD}" type="pres">
      <dgm:prSet presAssocID="{D93CCEE9-F80C-4396-92F1-803BE73B3C4B}" presName="composite" presStyleCnt="0"/>
      <dgm:spPr/>
    </dgm:pt>
    <dgm:pt modelId="{7F09D622-4529-4515-BD24-BEC4B32519C3}" type="pres">
      <dgm:prSet presAssocID="{D93CCEE9-F80C-4396-92F1-803BE73B3C4B}" presName="imagSh" presStyleLbl="bgImgPlace1" presStyleIdx="3" presStyleCnt="4" custLinFactNeighborX="0" custLinFactNeighborY="-2799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con riempimento a tinta unita"/>
        </a:ext>
      </dgm:extLst>
    </dgm:pt>
    <dgm:pt modelId="{33A493EB-880A-45C7-A3AC-C3FDAFE960CD}" type="pres">
      <dgm:prSet presAssocID="{D93CCEE9-F80C-4396-92F1-803BE73B3C4B}" presName="txNode" presStyleLbl="node1" presStyleIdx="3" presStyleCnt="4" custScaleX="129148" custScaleY="45881" custLinFactNeighborX="-15455" custLinFactNeighborY="-36867">
        <dgm:presLayoutVars>
          <dgm:bulletEnabled val="1"/>
        </dgm:presLayoutVars>
      </dgm:prSet>
      <dgm:spPr/>
    </dgm:pt>
  </dgm:ptLst>
  <dgm:cxnLst>
    <dgm:cxn modelId="{94B7E40B-EB17-4FBF-AA79-20D3E0947C7A}" type="presOf" srcId="{63ED269C-4AA8-4997-B7A7-47A5C5BC8269}" destId="{31B7A7F4-91F3-42CF-BAA0-A2584CF0E6EF}" srcOrd="0" destOrd="0" presId="urn:microsoft.com/office/officeart/2005/8/layout/hProcess10"/>
    <dgm:cxn modelId="{C64AAA11-2DEB-44D0-B39F-B251DE3611E1}" srcId="{531F8A76-CA14-433B-B78F-66D2065123B6}" destId="{A19CF5EF-A70B-4A4E-AF22-2B348F8E5ED9}" srcOrd="2" destOrd="0" parTransId="{39E8E76B-C72C-4CA8-A3B4-4F2C0FA38BFF}" sibTransId="{76D3F56D-EBE6-4936-9FDD-C51FE2227103}"/>
    <dgm:cxn modelId="{969BC713-74BC-4E17-9E78-C257ACC501A4}" srcId="{531F8A76-CA14-433B-B78F-66D2065123B6}" destId="{70C7C54B-1079-4C2F-A8D6-76175B568EAB}" srcOrd="0" destOrd="0" parTransId="{90D40B00-3B25-4100-96B4-BCAA130C28AE}" sibTransId="{63ED269C-4AA8-4997-B7A7-47A5C5BC8269}"/>
    <dgm:cxn modelId="{276B6125-43D2-4103-AEBF-56DD236AFF89}" srcId="{531F8A76-CA14-433B-B78F-66D2065123B6}" destId="{D2FEA059-0C43-4555-8A78-3F4EC2732716}" srcOrd="1" destOrd="0" parTransId="{9A9C94A4-1622-463A-9895-6E12ACC8DC10}" sibTransId="{49F34ED4-A040-40AE-895E-E7C7A394E108}"/>
    <dgm:cxn modelId="{6AD53531-0375-49B7-B04E-33C8587F16D5}" type="presOf" srcId="{76D3F56D-EBE6-4936-9FDD-C51FE2227103}" destId="{F50532BC-EB11-4C52-A6BF-B9B62CBE07EE}" srcOrd="1" destOrd="0" presId="urn:microsoft.com/office/officeart/2005/8/layout/hProcess10"/>
    <dgm:cxn modelId="{3C0E645C-FA13-43C4-8D77-A93F6EC29FAA}" type="presOf" srcId="{49F34ED4-A040-40AE-895E-E7C7A394E108}" destId="{98DFD4EC-6335-4E5E-9D32-1D6D4424DB6D}" srcOrd="1" destOrd="0" presId="urn:microsoft.com/office/officeart/2005/8/layout/hProcess10"/>
    <dgm:cxn modelId="{7947435D-4399-4C0D-A00B-8081CADFC2FC}" type="presOf" srcId="{49F34ED4-A040-40AE-895E-E7C7A394E108}" destId="{6A316AB3-ABB5-40B8-BC12-4E4FB733B6F8}" srcOrd="0" destOrd="0" presId="urn:microsoft.com/office/officeart/2005/8/layout/hProcess10"/>
    <dgm:cxn modelId="{3715794B-15A0-423D-82A3-9979F4522FA3}" type="presOf" srcId="{63ED269C-4AA8-4997-B7A7-47A5C5BC8269}" destId="{990746F7-AAF3-4623-9566-2FA27A131FAA}" srcOrd="1" destOrd="0" presId="urn:microsoft.com/office/officeart/2005/8/layout/hProcess10"/>
    <dgm:cxn modelId="{91C1A17D-95F7-44E9-B594-8A381B884B04}" type="presOf" srcId="{D2FEA059-0C43-4555-8A78-3F4EC2732716}" destId="{4DE72226-0E96-494C-97BF-E5C75397424C}" srcOrd="0" destOrd="0" presId="urn:microsoft.com/office/officeart/2005/8/layout/hProcess10"/>
    <dgm:cxn modelId="{BFC54A9F-50CC-429B-B40E-1D165CA034D5}" type="presOf" srcId="{531F8A76-CA14-433B-B78F-66D2065123B6}" destId="{F72E9516-66FB-4E22-A0C5-15FE65B614D3}" srcOrd="0" destOrd="0" presId="urn:microsoft.com/office/officeart/2005/8/layout/hProcess10"/>
    <dgm:cxn modelId="{54BF5BCC-B186-43F9-B68C-694E50186EA9}" type="presOf" srcId="{D93CCEE9-F80C-4396-92F1-803BE73B3C4B}" destId="{33A493EB-880A-45C7-A3AC-C3FDAFE960CD}" srcOrd="0" destOrd="0" presId="urn:microsoft.com/office/officeart/2005/8/layout/hProcess10"/>
    <dgm:cxn modelId="{A881EECD-0066-4642-992A-283C39475631}" type="presOf" srcId="{A19CF5EF-A70B-4A4E-AF22-2B348F8E5ED9}" destId="{D45909D7-99FB-4122-88C8-4A38D2B1249F}" srcOrd="0" destOrd="0" presId="urn:microsoft.com/office/officeart/2005/8/layout/hProcess10"/>
    <dgm:cxn modelId="{EA7E58D4-6F4F-46BD-9ADA-45781E099DAF}" type="presOf" srcId="{76D3F56D-EBE6-4936-9FDD-C51FE2227103}" destId="{2A24B473-238E-4662-B642-6631E3C1B80C}" srcOrd="0" destOrd="0" presId="urn:microsoft.com/office/officeart/2005/8/layout/hProcess10"/>
    <dgm:cxn modelId="{02D8F5E4-AFA2-4F2E-A289-04197BC9EA4F}" type="presOf" srcId="{70C7C54B-1079-4C2F-A8D6-76175B568EAB}" destId="{91DDFEC3-6136-4A93-87E7-C72FEEBFCE34}" srcOrd="0" destOrd="0" presId="urn:microsoft.com/office/officeart/2005/8/layout/hProcess10"/>
    <dgm:cxn modelId="{1CBFC5F7-B7EA-4313-B0A1-9BDE7EE6439B}" srcId="{531F8A76-CA14-433B-B78F-66D2065123B6}" destId="{D93CCEE9-F80C-4396-92F1-803BE73B3C4B}" srcOrd="3" destOrd="0" parTransId="{6723677A-AE82-4345-8DC2-767F80FA7A3C}" sibTransId="{CCB93C92-9FC6-421E-8469-F732D9B25C34}"/>
    <dgm:cxn modelId="{94E24E67-3DA2-4FAA-ADB3-01AC7F097D68}" type="presParOf" srcId="{F72E9516-66FB-4E22-A0C5-15FE65B614D3}" destId="{635FDDE2-8408-44C3-A6B3-305DCA9C3E81}" srcOrd="0" destOrd="0" presId="urn:microsoft.com/office/officeart/2005/8/layout/hProcess10"/>
    <dgm:cxn modelId="{23C3F9BA-285D-4C00-9943-3B5035BCBE21}" type="presParOf" srcId="{635FDDE2-8408-44C3-A6B3-305DCA9C3E81}" destId="{B088C8BE-B850-48B7-88F6-60E7E7D0B3A5}" srcOrd="0" destOrd="0" presId="urn:microsoft.com/office/officeart/2005/8/layout/hProcess10"/>
    <dgm:cxn modelId="{D43F2149-1E80-4289-B815-36F709EA50F4}" type="presParOf" srcId="{635FDDE2-8408-44C3-A6B3-305DCA9C3E81}" destId="{91DDFEC3-6136-4A93-87E7-C72FEEBFCE34}" srcOrd="1" destOrd="0" presId="urn:microsoft.com/office/officeart/2005/8/layout/hProcess10"/>
    <dgm:cxn modelId="{4A67FAEA-7C7C-4D62-A7E5-78E9DC1E45A1}" type="presParOf" srcId="{F72E9516-66FB-4E22-A0C5-15FE65B614D3}" destId="{31B7A7F4-91F3-42CF-BAA0-A2584CF0E6EF}" srcOrd="1" destOrd="0" presId="urn:microsoft.com/office/officeart/2005/8/layout/hProcess10"/>
    <dgm:cxn modelId="{FFB1DBE4-9FC5-4809-B8ED-61DFE3E54FB0}" type="presParOf" srcId="{31B7A7F4-91F3-42CF-BAA0-A2584CF0E6EF}" destId="{990746F7-AAF3-4623-9566-2FA27A131FAA}" srcOrd="0" destOrd="0" presId="urn:microsoft.com/office/officeart/2005/8/layout/hProcess10"/>
    <dgm:cxn modelId="{20335078-6958-417D-9B13-9491BED04725}" type="presParOf" srcId="{F72E9516-66FB-4E22-A0C5-15FE65B614D3}" destId="{A973C2C8-7855-47E9-B22E-7C835492C87D}" srcOrd="2" destOrd="0" presId="urn:microsoft.com/office/officeart/2005/8/layout/hProcess10"/>
    <dgm:cxn modelId="{35AF7C1F-F705-4AB8-A3A2-394196E1AF68}" type="presParOf" srcId="{A973C2C8-7855-47E9-B22E-7C835492C87D}" destId="{A176267F-0D60-4265-9EC1-63E41814AD29}" srcOrd="0" destOrd="0" presId="urn:microsoft.com/office/officeart/2005/8/layout/hProcess10"/>
    <dgm:cxn modelId="{2D2B0460-A75F-4A0B-93F2-3B818190959D}" type="presParOf" srcId="{A973C2C8-7855-47E9-B22E-7C835492C87D}" destId="{4DE72226-0E96-494C-97BF-E5C75397424C}" srcOrd="1" destOrd="0" presId="urn:microsoft.com/office/officeart/2005/8/layout/hProcess10"/>
    <dgm:cxn modelId="{E1297EB3-949A-4302-AAF0-AF6128DD9EAC}" type="presParOf" srcId="{F72E9516-66FB-4E22-A0C5-15FE65B614D3}" destId="{6A316AB3-ABB5-40B8-BC12-4E4FB733B6F8}" srcOrd="3" destOrd="0" presId="urn:microsoft.com/office/officeart/2005/8/layout/hProcess10"/>
    <dgm:cxn modelId="{3BBBF444-D89C-44E4-9CF9-5DA77AC0B905}" type="presParOf" srcId="{6A316AB3-ABB5-40B8-BC12-4E4FB733B6F8}" destId="{98DFD4EC-6335-4E5E-9D32-1D6D4424DB6D}" srcOrd="0" destOrd="0" presId="urn:microsoft.com/office/officeart/2005/8/layout/hProcess10"/>
    <dgm:cxn modelId="{C1D47E06-D7E2-4E26-B1F5-423A93291E72}" type="presParOf" srcId="{F72E9516-66FB-4E22-A0C5-15FE65B614D3}" destId="{875F0204-C5BB-44F5-9007-A1951DFA4B63}" srcOrd="4" destOrd="0" presId="urn:microsoft.com/office/officeart/2005/8/layout/hProcess10"/>
    <dgm:cxn modelId="{A2BE4626-CEFC-486A-94EF-D5EA13E5B891}" type="presParOf" srcId="{875F0204-C5BB-44F5-9007-A1951DFA4B63}" destId="{043EDCB4-BA53-4A1B-85AE-D88CF177EA08}" srcOrd="0" destOrd="0" presId="urn:microsoft.com/office/officeart/2005/8/layout/hProcess10"/>
    <dgm:cxn modelId="{353A1C44-9201-441F-ADDE-303303A5B8CB}" type="presParOf" srcId="{875F0204-C5BB-44F5-9007-A1951DFA4B63}" destId="{D45909D7-99FB-4122-88C8-4A38D2B1249F}" srcOrd="1" destOrd="0" presId="urn:microsoft.com/office/officeart/2005/8/layout/hProcess10"/>
    <dgm:cxn modelId="{E2F3FF8A-A4B0-469B-81F0-C6F283202479}" type="presParOf" srcId="{F72E9516-66FB-4E22-A0C5-15FE65B614D3}" destId="{2A24B473-238E-4662-B642-6631E3C1B80C}" srcOrd="5" destOrd="0" presId="urn:microsoft.com/office/officeart/2005/8/layout/hProcess10"/>
    <dgm:cxn modelId="{18817C86-BBA2-4256-A84D-3FA356594A86}" type="presParOf" srcId="{2A24B473-238E-4662-B642-6631E3C1B80C}" destId="{F50532BC-EB11-4C52-A6BF-B9B62CBE07EE}" srcOrd="0" destOrd="0" presId="urn:microsoft.com/office/officeart/2005/8/layout/hProcess10"/>
    <dgm:cxn modelId="{4D8D3ABC-AE70-4581-BECC-2145104100CD}" type="presParOf" srcId="{F72E9516-66FB-4E22-A0C5-15FE65B614D3}" destId="{A55871C7-4DF9-461A-819E-5D28BC3F00BD}" srcOrd="6" destOrd="0" presId="urn:microsoft.com/office/officeart/2005/8/layout/hProcess10"/>
    <dgm:cxn modelId="{A89D4401-25AE-4BFF-B5A7-F73EA56E3408}" type="presParOf" srcId="{A55871C7-4DF9-461A-819E-5D28BC3F00BD}" destId="{7F09D622-4529-4515-BD24-BEC4B32519C3}" srcOrd="0" destOrd="0" presId="urn:microsoft.com/office/officeart/2005/8/layout/hProcess10"/>
    <dgm:cxn modelId="{074AEC7C-8A7E-46CA-8CB5-3A9C16F3BB7C}" type="presParOf" srcId="{A55871C7-4DF9-461A-819E-5D28BC3F00BD}" destId="{33A493EB-880A-45C7-A3AC-C3FDAFE960C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0E0D9-206B-4C6C-BE47-1AAB799855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0AFE9DB-5335-46A3-B01B-ED9189BBD3C0}">
      <dgm:prSet phldrT="[Testo]" custT="1"/>
      <dgm:spPr>
        <a:noFill/>
        <a:ln>
          <a:solidFill>
            <a:srgbClr val="D8114E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2400" b="0" dirty="0">
              <a:solidFill>
                <a:schemeClr val="tx2"/>
              </a:solidFill>
              <a:latin typeface="Montserrat "/>
            </a:rPr>
            <a:t>4 incontri di formazione </a:t>
          </a:r>
        </a:p>
      </dgm:t>
    </dgm:pt>
    <dgm:pt modelId="{1787EE2D-67AA-403D-BEAE-A298E8AC4622}" type="parTrans" cxnId="{0F63448B-8369-4EF0-8A47-CA5A726ABF0C}">
      <dgm:prSet/>
      <dgm:spPr/>
      <dgm:t>
        <a:bodyPr/>
        <a:lstStyle/>
        <a:p>
          <a:endParaRPr lang="it-IT"/>
        </a:p>
      </dgm:t>
    </dgm:pt>
    <dgm:pt modelId="{1D76FF6B-118A-4784-BB69-7365FBA9FB6A}" type="sibTrans" cxnId="{0F63448B-8369-4EF0-8A47-CA5A726ABF0C}">
      <dgm:prSet/>
      <dgm:spPr>
        <a:solidFill>
          <a:srgbClr val="FEEAF0"/>
        </a:solidFill>
      </dgm:spPr>
      <dgm:t>
        <a:bodyPr/>
        <a:lstStyle/>
        <a:p>
          <a:endParaRPr lang="it-IT"/>
        </a:p>
      </dgm:t>
    </dgm:pt>
    <dgm:pt modelId="{0515F9EF-3200-4DF7-B04A-A840C8733752}">
      <dgm:prSet phldrT="[Testo]" custT="1"/>
      <dgm:spPr>
        <a:noFill/>
        <a:ln>
          <a:solidFill>
            <a:srgbClr val="D8114E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2400" b="0" dirty="0">
              <a:solidFill>
                <a:schemeClr val="tx2"/>
              </a:solidFill>
              <a:latin typeface="Montserrat "/>
            </a:rPr>
            <a:t>Community e momenti di </a:t>
          </a:r>
          <a:r>
            <a:rPr lang="it-IT" sz="2400" b="0" i="1" dirty="0">
              <a:solidFill>
                <a:schemeClr val="tx2"/>
              </a:solidFill>
              <a:latin typeface="Montserrat "/>
            </a:rPr>
            <a:t>networking</a:t>
          </a:r>
          <a:r>
            <a:rPr lang="it-IT" sz="2400" b="0" dirty="0">
              <a:solidFill>
                <a:schemeClr val="tx2"/>
              </a:solidFill>
              <a:latin typeface="Montserrat "/>
            </a:rPr>
            <a:t>  </a:t>
          </a:r>
        </a:p>
      </dgm:t>
    </dgm:pt>
    <dgm:pt modelId="{A5F98B16-FC1C-40CF-A140-0AC56C759D4C}" type="parTrans" cxnId="{CE20ED2D-75EA-4131-8ADF-2FBF1CBB1C54}">
      <dgm:prSet/>
      <dgm:spPr/>
      <dgm:t>
        <a:bodyPr/>
        <a:lstStyle/>
        <a:p>
          <a:endParaRPr lang="it-IT"/>
        </a:p>
      </dgm:t>
    </dgm:pt>
    <dgm:pt modelId="{AA050A26-B9BB-4895-9FE3-FC3C94C11FF2}" type="sibTrans" cxnId="{CE20ED2D-75EA-4131-8ADF-2FBF1CBB1C54}">
      <dgm:prSet/>
      <dgm:spPr>
        <a:solidFill>
          <a:srgbClr val="FEEAF0"/>
        </a:solidFill>
      </dgm:spPr>
      <dgm:t>
        <a:bodyPr/>
        <a:lstStyle/>
        <a:p>
          <a:endParaRPr lang="it-IT"/>
        </a:p>
      </dgm:t>
    </dgm:pt>
    <dgm:pt modelId="{0286E4BE-F20B-44AC-BA8A-B9A39FCC91FF}">
      <dgm:prSet phldrT="[Testo]" custT="1"/>
      <dgm:spPr>
        <a:noFill/>
        <a:ln>
          <a:solidFill>
            <a:srgbClr val="D8114E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2400" b="0" dirty="0">
              <a:solidFill>
                <a:schemeClr val="tx2"/>
              </a:solidFill>
              <a:latin typeface="Montserrat "/>
            </a:rPr>
            <a:t>Eventi correlati </a:t>
          </a:r>
        </a:p>
      </dgm:t>
    </dgm:pt>
    <dgm:pt modelId="{8FAF55EC-CD63-46F6-8AC7-DEC2F6A16B87}" type="parTrans" cxnId="{B33BD46F-4953-4C51-A187-643CF310136A}">
      <dgm:prSet/>
      <dgm:spPr/>
      <dgm:t>
        <a:bodyPr/>
        <a:lstStyle/>
        <a:p>
          <a:endParaRPr lang="it-IT"/>
        </a:p>
      </dgm:t>
    </dgm:pt>
    <dgm:pt modelId="{942F759A-0A73-47B4-AEC1-3B87D7267CB4}" type="sibTrans" cxnId="{B33BD46F-4953-4C51-A187-643CF310136A}">
      <dgm:prSet/>
      <dgm:spPr/>
      <dgm:t>
        <a:bodyPr/>
        <a:lstStyle/>
        <a:p>
          <a:endParaRPr lang="it-IT"/>
        </a:p>
      </dgm:t>
    </dgm:pt>
    <dgm:pt modelId="{FCCF58AE-EF63-4725-A1FE-E70E14F7B051}" type="pres">
      <dgm:prSet presAssocID="{8350E0D9-206B-4C6C-BE47-1AAB7998553F}" presName="Name0" presStyleCnt="0">
        <dgm:presLayoutVars>
          <dgm:dir/>
          <dgm:resizeHandles val="exact"/>
        </dgm:presLayoutVars>
      </dgm:prSet>
      <dgm:spPr/>
    </dgm:pt>
    <dgm:pt modelId="{E7D3CE4A-5D56-4CFE-8EF6-0BE55A63AC64}" type="pres">
      <dgm:prSet presAssocID="{D0AFE9DB-5335-46A3-B01B-ED9189BBD3C0}" presName="node" presStyleLbl="node1" presStyleIdx="0" presStyleCnt="3" custScaleX="150763" custScaleY="184609" custLinFactX="-22883" custLinFactNeighborX="-100000" custLinFactNeighborY="32526">
        <dgm:presLayoutVars>
          <dgm:bulletEnabled val="1"/>
        </dgm:presLayoutVars>
      </dgm:prSet>
      <dgm:spPr/>
    </dgm:pt>
    <dgm:pt modelId="{DBE9D231-82D0-41C3-9973-C9489825EF7F}" type="pres">
      <dgm:prSet presAssocID="{1D76FF6B-118A-4784-BB69-7365FBA9FB6A}" presName="sibTrans" presStyleLbl="sibTrans2D1" presStyleIdx="0" presStyleCnt="2"/>
      <dgm:spPr/>
    </dgm:pt>
    <dgm:pt modelId="{2E675445-CF4C-439F-A835-156BF430615D}" type="pres">
      <dgm:prSet presAssocID="{1D76FF6B-118A-4784-BB69-7365FBA9FB6A}" presName="connectorText" presStyleLbl="sibTrans2D1" presStyleIdx="0" presStyleCnt="2"/>
      <dgm:spPr/>
    </dgm:pt>
    <dgm:pt modelId="{3A682DCD-99E7-46B0-A5B1-9938364471BE}" type="pres">
      <dgm:prSet presAssocID="{0515F9EF-3200-4DF7-B04A-A840C8733752}" presName="node" presStyleLbl="node1" presStyleIdx="1" presStyleCnt="3" custScaleX="159245" custScaleY="184609" custLinFactNeighborX="7059" custLinFactNeighborY="22091">
        <dgm:presLayoutVars>
          <dgm:bulletEnabled val="1"/>
        </dgm:presLayoutVars>
      </dgm:prSet>
      <dgm:spPr/>
    </dgm:pt>
    <dgm:pt modelId="{07F235BD-7454-45CE-8246-65926CB7E34F}" type="pres">
      <dgm:prSet presAssocID="{AA050A26-B9BB-4895-9FE3-FC3C94C11FF2}" presName="sibTrans" presStyleLbl="sibTrans2D1" presStyleIdx="1" presStyleCnt="2" custLinFactNeighborY="1"/>
      <dgm:spPr/>
    </dgm:pt>
    <dgm:pt modelId="{2B054D2C-C25A-4F2F-8C2C-C106FF781E21}" type="pres">
      <dgm:prSet presAssocID="{AA050A26-B9BB-4895-9FE3-FC3C94C11FF2}" presName="connectorText" presStyleLbl="sibTrans2D1" presStyleIdx="1" presStyleCnt="2"/>
      <dgm:spPr/>
    </dgm:pt>
    <dgm:pt modelId="{E3A317E2-7BD7-4057-B0C0-61C72DF390C1}" type="pres">
      <dgm:prSet presAssocID="{0286E4BE-F20B-44AC-BA8A-B9A39FCC91FF}" presName="node" presStyleLbl="node1" presStyleIdx="2" presStyleCnt="3" custScaleX="168150" custScaleY="184847" custLinFactNeighborX="802" custLinFactNeighborY="20006">
        <dgm:presLayoutVars>
          <dgm:bulletEnabled val="1"/>
        </dgm:presLayoutVars>
      </dgm:prSet>
      <dgm:spPr/>
    </dgm:pt>
  </dgm:ptLst>
  <dgm:cxnLst>
    <dgm:cxn modelId="{12823510-FF74-4EF1-AAF1-F24390508534}" type="presOf" srcId="{AA050A26-B9BB-4895-9FE3-FC3C94C11FF2}" destId="{2B054D2C-C25A-4F2F-8C2C-C106FF781E21}" srcOrd="1" destOrd="0" presId="urn:microsoft.com/office/officeart/2005/8/layout/process1"/>
    <dgm:cxn modelId="{CE20ED2D-75EA-4131-8ADF-2FBF1CBB1C54}" srcId="{8350E0D9-206B-4C6C-BE47-1AAB7998553F}" destId="{0515F9EF-3200-4DF7-B04A-A840C8733752}" srcOrd="1" destOrd="0" parTransId="{A5F98B16-FC1C-40CF-A140-0AC56C759D4C}" sibTransId="{AA050A26-B9BB-4895-9FE3-FC3C94C11FF2}"/>
    <dgm:cxn modelId="{1A412E37-E21C-48CA-99E2-0A41888F12F6}" type="presOf" srcId="{AA050A26-B9BB-4895-9FE3-FC3C94C11FF2}" destId="{07F235BD-7454-45CE-8246-65926CB7E34F}" srcOrd="0" destOrd="0" presId="urn:microsoft.com/office/officeart/2005/8/layout/process1"/>
    <dgm:cxn modelId="{86513C4B-0D55-4B9E-8848-29F15C3CB022}" type="presOf" srcId="{8350E0D9-206B-4C6C-BE47-1AAB7998553F}" destId="{FCCF58AE-EF63-4725-A1FE-E70E14F7B051}" srcOrd="0" destOrd="0" presId="urn:microsoft.com/office/officeart/2005/8/layout/process1"/>
    <dgm:cxn modelId="{B33BD46F-4953-4C51-A187-643CF310136A}" srcId="{8350E0D9-206B-4C6C-BE47-1AAB7998553F}" destId="{0286E4BE-F20B-44AC-BA8A-B9A39FCC91FF}" srcOrd="2" destOrd="0" parTransId="{8FAF55EC-CD63-46F6-8AC7-DEC2F6A16B87}" sibTransId="{942F759A-0A73-47B4-AEC1-3B87D7267CB4}"/>
    <dgm:cxn modelId="{0F63448B-8369-4EF0-8A47-CA5A726ABF0C}" srcId="{8350E0D9-206B-4C6C-BE47-1AAB7998553F}" destId="{D0AFE9DB-5335-46A3-B01B-ED9189BBD3C0}" srcOrd="0" destOrd="0" parTransId="{1787EE2D-67AA-403D-BEAE-A298E8AC4622}" sibTransId="{1D76FF6B-118A-4784-BB69-7365FBA9FB6A}"/>
    <dgm:cxn modelId="{3364B092-A53A-4E09-A1C9-828FDFC0C146}" type="presOf" srcId="{D0AFE9DB-5335-46A3-B01B-ED9189BBD3C0}" destId="{E7D3CE4A-5D56-4CFE-8EF6-0BE55A63AC64}" srcOrd="0" destOrd="0" presId="urn:microsoft.com/office/officeart/2005/8/layout/process1"/>
    <dgm:cxn modelId="{8101C698-30C4-40E8-9C13-FD2D7FD1DFDF}" type="presOf" srcId="{0515F9EF-3200-4DF7-B04A-A840C8733752}" destId="{3A682DCD-99E7-46B0-A5B1-9938364471BE}" srcOrd="0" destOrd="0" presId="urn:microsoft.com/office/officeart/2005/8/layout/process1"/>
    <dgm:cxn modelId="{2985B0AA-6631-46D2-BB42-DCC153EB3E1A}" type="presOf" srcId="{1D76FF6B-118A-4784-BB69-7365FBA9FB6A}" destId="{2E675445-CF4C-439F-A835-156BF430615D}" srcOrd="1" destOrd="0" presId="urn:microsoft.com/office/officeart/2005/8/layout/process1"/>
    <dgm:cxn modelId="{351488BA-6FF2-4D1E-BA0F-668F169B998F}" type="presOf" srcId="{1D76FF6B-118A-4784-BB69-7365FBA9FB6A}" destId="{DBE9D231-82D0-41C3-9973-C9489825EF7F}" srcOrd="0" destOrd="0" presId="urn:microsoft.com/office/officeart/2005/8/layout/process1"/>
    <dgm:cxn modelId="{9E8451F3-2D88-406E-BBD5-26E5DE118771}" type="presOf" srcId="{0286E4BE-F20B-44AC-BA8A-B9A39FCC91FF}" destId="{E3A317E2-7BD7-4057-B0C0-61C72DF390C1}" srcOrd="0" destOrd="0" presId="urn:microsoft.com/office/officeart/2005/8/layout/process1"/>
    <dgm:cxn modelId="{EEC1E293-036E-4BC7-9996-F727FB032EC1}" type="presParOf" srcId="{FCCF58AE-EF63-4725-A1FE-E70E14F7B051}" destId="{E7D3CE4A-5D56-4CFE-8EF6-0BE55A63AC64}" srcOrd="0" destOrd="0" presId="urn:microsoft.com/office/officeart/2005/8/layout/process1"/>
    <dgm:cxn modelId="{90385D20-2A6A-498E-9664-22D5900F43C1}" type="presParOf" srcId="{FCCF58AE-EF63-4725-A1FE-E70E14F7B051}" destId="{DBE9D231-82D0-41C3-9973-C9489825EF7F}" srcOrd="1" destOrd="0" presId="urn:microsoft.com/office/officeart/2005/8/layout/process1"/>
    <dgm:cxn modelId="{6D62DC64-3EFC-4049-AE52-61D56CBA7AE0}" type="presParOf" srcId="{DBE9D231-82D0-41C3-9973-C9489825EF7F}" destId="{2E675445-CF4C-439F-A835-156BF430615D}" srcOrd="0" destOrd="0" presId="urn:microsoft.com/office/officeart/2005/8/layout/process1"/>
    <dgm:cxn modelId="{8166F5D1-D21B-4793-A961-E2750AE3822F}" type="presParOf" srcId="{FCCF58AE-EF63-4725-A1FE-E70E14F7B051}" destId="{3A682DCD-99E7-46B0-A5B1-9938364471BE}" srcOrd="2" destOrd="0" presId="urn:microsoft.com/office/officeart/2005/8/layout/process1"/>
    <dgm:cxn modelId="{3C43DDAA-3993-475E-8909-4660138BC5E6}" type="presParOf" srcId="{FCCF58AE-EF63-4725-A1FE-E70E14F7B051}" destId="{07F235BD-7454-45CE-8246-65926CB7E34F}" srcOrd="3" destOrd="0" presId="urn:microsoft.com/office/officeart/2005/8/layout/process1"/>
    <dgm:cxn modelId="{C8E959E6-2569-4BCE-9F63-6945B1C11E63}" type="presParOf" srcId="{07F235BD-7454-45CE-8246-65926CB7E34F}" destId="{2B054D2C-C25A-4F2F-8C2C-C106FF781E21}" srcOrd="0" destOrd="0" presId="urn:microsoft.com/office/officeart/2005/8/layout/process1"/>
    <dgm:cxn modelId="{06CE4E26-A460-492D-B0B9-0CBE90A3539C}" type="presParOf" srcId="{FCCF58AE-EF63-4725-A1FE-E70E14F7B051}" destId="{E3A317E2-7BD7-4057-B0C0-61C72DF390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1F8A76-CA14-433B-B78F-66D2065123B6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70C7C54B-1079-4C2F-A8D6-76175B568EAB}">
      <dgm:prSet phldrT="[Tes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Early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 Stage </a:t>
          </a:r>
        </a:p>
      </dgm:t>
    </dgm:pt>
    <dgm:pt modelId="{90D40B00-3B25-4100-96B4-BCAA130C28AE}" type="parTrans" cxnId="{969BC713-74BC-4E17-9E78-C257ACC501A4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63ED269C-4AA8-4997-B7A7-47A5C5BC8269}" type="sibTrans" cxnId="{969BC713-74BC-4E17-9E78-C257ACC501A4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D2FEA059-0C43-4555-8A78-3F4EC2732716}">
      <dgm:prSet phldrT="[Testo]" custT="1"/>
      <dgm:spPr/>
      <dgm:t>
        <a:bodyPr/>
        <a:lstStyle/>
        <a:p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Pre-Seed</a:t>
          </a:r>
          <a:r>
            <a:rPr lang="it-IT" sz="2700" b="1" kern="1200" dirty="0">
              <a:latin typeface="Montserrat" panose="00000500000000000000" pitchFamily="2" charset="0"/>
            </a:rPr>
            <a:t> </a:t>
          </a:r>
        </a:p>
      </dgm:t>
    </dgm:pt>
    <dgm:pt modelId="{9A9C94A4-1622-463A-9895-6E12ACC8DC10}" type="parTrans" cxnId="{276B6125-43D2-4103-AEBF-56DD236AFF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49F34ED4-A040-40AE-895E-E7C7A394E108}" type="sibTrans" cxnId="{276B6125-43D2-4103-AEBF-56DD236AFF89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D93CCEE9-F80C-4396-92F1-803BE73B3C4B}">
      <dgm:prSet phldrT="[Tes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-Market</a:t>
          </a:r>
        </a:p>
      </dgm:t>
    </dgm:pt>
    <dgm:pt modelId="{6723677A-AE82-4345-8DC2-767F80FA7A3C}" type="parTrans" cxnId="{1CBFC5F7-B7EA-4313-B0A1-9BDE7EE6439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CCB93C92-9FC6-421E-8469-F732D9B25C34}" type="sibTrans" cxnId="{1CBFC5F7-B7EA-4313-B0A1-9BDE7EE6439B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A19CF5EF-A70B-4A4E-AF22-2B348F8E5ED9}">
      <dgm:prSet custT="1"/>
      <dgm:spPr/>
      <dgm:t>
        <a:bodyPr/>
        <a:lstStyle/>
        <a:p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Industrial &amp; Clinical </a:t>
          </a: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Phase</a:t>
          </a:r>
          <a:endParaRPr lang="it-IT" sz="1800" b="1" i="0" kern="1200" dirty="0">
            <a:solidFill>
              <a:srgbClr val="44546A"/>
            </a:solidFill>
            <a:latin typeface="Montserrat" panose="00000500000000000000" pitchFamily="2" charset="0"/>
            <a:ea typeface="Calibri" panose="020F0502020204030204" pitchFamily="34" charset="0"/>
            <a:cs typeface="+mn-cs"/>
          </a:endParaRPr>
        </a:p>
      </dgm:t>
    </dgm:pt>
    <dgm:pt modelId="{39E8E76B-C72C-4CA8-A3B4-4F2C0FA38BFF}" type="parTrans" cxnId="{C64AAA11-2DEB-44D0-B39F-B251DE3611E1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76D3F56D-EBE6-4936-9FDD-C51FE2227103}" type="sibTrans" cxnId="{C64AAA11-2DEB-44D0-B39F-B251DE3611E1}">
      <dgm:prSet/>
      <dgm:spPr/>
      <dgm:t>
        <a:bodyPr/>
        <a:lstStyle/>
        <a:p>
          <a:endParaRPr lang="it-IT">
            <a:latin typeface="Montserrat" panose="00000500000000000000" pitchFamily="2" charset="0"/>
          </a:endParaRPr>
        </a:p>
      </dgm:t>
    </dgm:pt>
    <dgm:pt modelId="{F72E9516-66FB-4E22-A0C5-15FE65B614D3}" type="pres">
      <dgm:prSet presAssocID="{531F8A76-CA14-433B-B78F-66D2065123B6}" presName="Name0" presStyleCnt="0">
        <dgm:presLayoutVars>
          <dgm:dir/>
          <dgm:resizeHandles val="exact"/>
        </dgm:presLayoutVars>
      </dgm:prSet>
      <dgm:spPr/>
    </dgm:pt>
    <dgm:pt modelId="{635FDDE2-8408-44C3-A6B3-305DCA9C3E81}" type="pres">
      <dgm:prSet presAssocID="{70C7C54B-1079-4C2F-A8D6-76175B568EAB}" presName="composite" presStyleCnt="0"/>
      <dgm:spPr/>
    </dgm:pt>
    <dgm:pt modelId="{B088C8BE-B850-48B7-88F6-60E7E7D0B3A5}" type="pres">
      <dgm:prSet presAssocID="{70C7C54B-1079-4C2F-A8D6-76175B568EAB}" presName="imagSh" presStyleLbl="bgImgPlace1" presStyleIdx="0" presStyleCnt="4" custLinFactNeighborX="8760" custLinFactNeighborY="-31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con riempimento a tinta unita"/>
        </a:ext>
      </dgm:extLst>
    </dgm:pt>
    <dgm:pt modelId="{91DDFEC3-6136-4A93-87E7-C72FEEBFCE34}" type="pres">
      <dgm:prSet presAssocID="{70C7C54B-1079-4C2F-A8D6-76175B568EAB}" presName="txNode" presStyleLbl="node1" presStyleIdx="0" presStyleCnt="4" custScaleX="123872" custScaleY="45718" custLinFactNeighborX="-15028" custLinFactNeighborY="-38218">
        <dgm:presLayoutVars>
          <dgm:bulletEnabled val="1"/>
        </dgm:presLayoutVars>
      </dgm:prSet>
      <dgm:spPr/>
    </dgm:pt>
    <dgm:pt modelId="{31B7A7F4-91F3-42CF-BAA0-A2584CF0E6EF}" type="pres">
      <dgm:prSet presAssocID="{63ED269C-4AA8-4997-B7A7-47A5C5BC8269}" presName="sibTrans" presStyleLbl="sibTrans2D1" presStyleIdx="0" presStyleCnt="3"/>
      <dgm:spPr/>
    </dgm:pt>
    <dgm:pt modelId="{990746F7-AAF3-4623-9566-2FA27A131FAA}" type="pres">
      <dgm:prSet presAssocID="{63ED269C-4AA8-4997-B7A7-47A5C5BC8269}" presName="connTx" presStyleLbl="sibTrans2D1" presStyleIdx="0" presStyleCnt="3"/>
      <dgm:spPr/>
    </dgm:pt>
    <dgm:pt modelId="{A973C2C8-7855-47E9-B22E-7C835492C87D}" type="pres">
      <dgm:prSet presAssocID="{D2FEA059-0C43-4555-8A78-3F4EC2732716}" presName="composite" presStyleCnt="0"/>
      <dgm:spPr/>
    </dgm:pt>
    <dgm:pt modelId="{A176267F-0D60-4265-9EC1-63E41814AD29}" type="pres">
      <dgm:prSet presAssocID="{D2FEA059-0C43-4555-8A78-3F4EC2732716}" presName="imagSh" presStyleLbl="bgImgPlace1" presStyleIdx="1" presStyleCnt="4" custLinFactNeighborX="0" custLinFactNeighborY="-279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con riempimento a tinta unita"/>
        </a:ext>
      </dgm:extLst>
    </dgm:pt>
    <dgm:pt modelId="{4DE72226-0E96-494C-97BF-E5C75397424C}" type="pres">
      <dgm:prSet presAssocID="{D2FEA059-0C43-4555-8A78-3F4EC2732716}" presName="txNode" presStyleLbl="node1" presStyleIdx="1" presStyleCnt="4" custScaleX="123715" custScaleY="44868" custLinFactNeighborX="-11007" custLinFactNeighborY="-39379">
        <dgm:presLayoutVars>
          <dgm:bulletEnabled val="1"/>
        </dgm:presLayoutVars>
      </dgm:prSet>
      <dgm:spPr/>
    </dgm:pt>
    <dgm:pt modelId="{6A316AB3-ABB5-40B8-BC12-4E4FB733B6F8}" type="pres">
      <dgm:prSet presAssocID="{49F34ED4-A040-40AE-895E-E7C7A394E108}" presName="sibTrans" presStyleLbl="sibTrans2D1" presStyleIdx="1" presStyleCnt="3"/>
      <dgm:spPr/>
    </dgm:pt>
    <dgm:pt modelId="{98DFD4EC-6335-4E5E-9D32-1D6D4424DB6D}" type="pres">
      <dgm:prSet presAssocID="{49F34ED4-A040-40AE-895E-E7C7A394E108}" presName="connTx" presStyleLbl="sibTrans2D1" presStyleIdx="1" presStyleCnt="3"/>
      <dgm:spPr/>
    </dgm:pt>
    <dgm:pt modelId="{875F0204-C5BB-44F5-9007-A1951DFA4B63}" type="pres">
      <dgm:prSet presAssocID="{A19CF5EF-A70B-4A4E-AF22-2B348F8E5ED9}" presName="composite" presStyleCnt="0"/>
      <dgm:spPr/>
    </dgm:pt>
    <dgm:pt modelId="{043EDCB4-BA53-4A1B-85AE-D88CF177EA08}" type="pres">
      <dgm:prSet presAssocID="{A19CF5EF-A70B-4A4E-AF22-2B348F8E5ED9}" presName="imagSh" presStyleLbl="bgImgPlace1" presStyleIdx="2" presStyleCnt="4" custLinFactNeighborX="0" custLinFactNeighborY="-279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con riempimento a tinta unita"/>
        </a:ext>
      </dgm:extLst>
    </dgm:pt>
    <dgm:pt modelId="{D45909D7-99FB-4122-88C8-4A38D2B1249F}" type="pres">
      <dgm:prSet presAssocID="{A19CF5EF-A70B-4A4E-AF22-2B348F8E5ED9}" presName="txNode" presStyleLbl="node1" presStyleIdx="2" presStyleCnt="4" custScaleX="120059" custScaleY="45410" custLinFactNeighborX="-16315" custLinFactNeighborY="-37902">
        <dgm:presLayoutVars>
          <dgm:bulletEnabled val="1"/>
        </dgm:presLayoutVars>
      </dgm:prSet>
      <dgm:spPr/>
    </dgm:pt>
    <dgm:pt modelId="{2A24B473-238E-4662-B642-6631E3C1B80C}" type="pres">
      <dgm:prSet presAssocID="{76D3F56D-EBE6-4936-9FDD-C51FE2227103}" presName="sibTrans" presStyleLbl="sibTrans2D1" presStyleIdx="2" presStyleCnt="3"/>
      <dgm:spPr/>
    </dgm:pt>
    <dgm:pt modelId="{F50532BC-EB11-4C52-A6BF-B9B62CBE07EE}" type="pres">
      <dgm:prSet presAssocID="{76D3F56D-EBE6-4936-9FDD-C51FE2227103}" presName="connTx" presStyleLbl="sibTrans2D1" presStyleIdx="2" presStyleCnt="3"/>
      <dgm:spPr/>
    </dgm:pt>
    <dgm:pt modelId="{A55871C7-4DF9-461A-819E-5D28BC3F00BD}" type="pres">
      <dgm:prSet presAssocID="{D93CCEE9-F80C-4396-92F1-803BE73B3C4B}" presName="composite" presStyleCnt="0"/>
      <dgm:spPr/>
    </dgm:pt>
    <dgm:pt modelId="{7F09D622-4529-4515-BD24-BEC4B32519C3}" type="pres">
      <dgm:prSet presAssocID="{D93CCEE9-F80C-4396-92F1-803BE73B3C4B}" presName="imagSh" presStyleLbl="bgImgPlace1" presStyleIdx="3" presStyleCnt="4" custLinFactNeighborX="0" custLinFactNeighborY="-2799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con riempimento a tinta unita"/>
        </a:ext>
      </dgm:extLst>
    </dgm:pt>
    <dgm:pt modelId="{33A493EB-880A-45C7-A3AC-C3FDAFE960CD}" type="pres">
      <dgm:prSet presAssocID="{D93CCEE9-F80C-4396-92F1-803BE73B3C4B}" presName="txNode" presStyleLbl="node1" presStyleIdx="3" presStyleCnt="4" custScaleX="129148" custScaleY="45881" custLinFactNeighborX="-15455" custLinFactNeighborY="-36867">
        <dgm:presLayoutVars>
          <dgm:bulletEnabled val="1"/>
        </dgm:presLayoutVars>
      </dgm:prSet>
      <dgm:spPr/>
    </dgm:pt>
  </dgm:ptLst>
  <dgm:cxnLst>
    <dgm:cxn modelId="{94B7E40B-EB17-4FBF-AA79-20D3E0947C7A}" type="presOf" srcId="{63ED269C-4AA8-4997-B7A7-47A5C5BC8269}" destId="{31B7A7F4-91F3-42CF-BAA0-A2584CF0E6EF}" srcOrd="0" destOrd="0" presId="urn:microsoft.com/office/officeart/2005/8/layout/hProcess10"/>
    <dgm:cxn modelId="{C64AAA11-2DEB-44D0-B39F-B251DE3611E1}" srcId="{531F8A76-CA14-433B-B78F-66D2065123B6}" destId="{A19CF5EF-A70B-4A4E-AF22-2B348F8E5ED9}" srcOrd="2" destOrd="0" parTransId="{39E8E76B-C72C-4CA8-A3B4-4F2C0FA38BFF}" sibTransId="{76D3F56D-EBE6-4936-9FDD-C51FE2227103}"/>
    <dgm:cxn modelId="{969BC713-74BC-4E17-9E78-C257ACC501A4}" srcId="{531F8A76-CA14-433B-B78F-66D2065123B6}" destId="{70C7C54B-1079-4C2F-A8D6-76175B568EAB}" srcOrd="0" destOrd="0" parTransId="{90D40B00-3B25-4100-96B4-BCAA130C28AE}" sibTransId="{63ED269C-4AA8-4997-B7A7-47A5C5BC8269}"/>
    <dgm:cxn modelId="{276B6125-43D2-4103-AEBF-56DD236AFF89}" srcId="{531F8A76-CA14-433B-B78F-66D2065123B6}" destId="{D2FEA059-0C43-4555-8A78-3F4EC2732716}" srcOrd="1" destOrd="0" parTransId="{9A9C94A4-1622-463A-9895-6E12ACC8DC10}" sibTransId="{49F34ED4-A040-40AE-895E-E7C7A394E108}"/>
    <dgm:cxn modelId="{6AD53531-0375-49B7-B04E-33C8587F16D5}" type="presOf" srcId="{76D3F56D-EBE6-4936-9FDD-C51FE2227103}" destId="{F50532BC-EB11-4C52-A6BF-B9B62CBE07EE}" srcOrd="1" destOrd="0" presId="urn:microsoft.com/office/officeart/2005/8/layout/hProcess10"/>
    <dgm:cxn modelId="{3C0E645C-FA13-43C4-8D77-A93F6EC29FAA}" type="presOf" srcId="{49F34ED4-A040-40AE-895E-E7C7A394E108}" destId="{98DFD4EC-6335-4E5E-9D32-1D6D4424DB6D}" srcOrd="1" destOrd="0" presId="urn:microsoft.com/office/officeart/2005/8/layout/hProcess10"/>
    <dgm:cxn modelId="{7947435D-4399-4C0D-A00B-8081CADFC2FC}" type="presOf" srcId="{49F34ED4-A040-40AE-895E-E7C7A394E108}" destId="{6A316AB3-ABB5-40B8-BC12-4E4FB733B6F8}" srcOrd="0" destOrd="0" presId="urn:microsoft.com/office/officeart/2005/8/layout/hProcess10"/>
    <dgm:cxn modelId="{3715794B-15A0-423D-82A3-9979F4522FA3}" type="presOf" srcId="{63ED269C-4AA8-4997-B7A7-47A5C5BC8269}" destId="{990746F7-AAF3-4623-9566-2FA27A131FAA}" srcOrd="1" destOrd="0" presId="urn:microsoft.com/office/officeart/2005/8/layout/hProcess10"/>
    <dgm:cxn modelId="{91C1A17D-95F7-44E9-B594-8A381B884B04}" type="presOf" srcId="{D2FEA059-0C43-4555-8A78-3F4EC2732716}" destId="{4DE72226-0E96-494C-97BF-E5C75397424C}" srcOrd="0" destOrd="0" presId="urn:microsoft.com/office/officeart/2005/8/layout/hProcess10"/>
    <dgm:cxn modelId="{BFC54A9F-50CC-429B-B40E-1D165CA034D5}" type="presOf" srcId="{531F8A76-CA14-433B-B78F-66D2065123B6}" destId="{F72E9516-66FB-4E22-A0C5-15FE65B614D3}" srcOrd="0" destOrd="0" presId="urn:microsoft.com/office/officeart/2005/8/layout/hProcess10"/>
    <dgm:cxn modelId="{54BF5BCC-B186-43F9-B68C-694E50186EA9}" type="presOf" srcId="{D93CCEE9-F80C-4396-92F1-803BE73B3C4B}" destId="{33A493EB-880A-45C7-A3AC-C3FDAFE960CD}" srcOrd="0" destOrd="0" presId="urn:microsoft.com/office/officeart/2005/8/layout/hProcess10"/>
    <dgm:cxn modelId="{A881EECD-0066-4642-992A-283C39475631}" type="presOf" srcId="{A19CF5EF-A70B-4A4E-AF22-2B348F8E5ED9}" destId="{D45909D7-99FB-4122-88C8-4A38D2B1249F}" srcOrd="0" destOrd="0" presId="urn:microsoft.com/office/officeart/2005/8/layout/hProcess10"/>
    <dgm:cxn modelId="{EA7E58D4-6F4F-46BD-9ADA-45781E099DAF}" type="presOf" srcId="{76D3F56D-EBE6-4936-9FDD-C51FE2227103}" destId="{2A24B473-238E-4662-B642-6631E3C1B80C}" srcOrd="0" destOrd="0" presId="urn:microsoft.com/office/officeart/2005/8/layout/hProcess10"/>
    <dgm:cxn modelId="{02D8F5E4-AFA2-4F2E-A289-04197BC9EA4F}" type="presOf" srcId="{70C7C54B-1079-4C2F-A8D6-76175B568EAB}" destId="{91DDFEC3-6136-4A93-87E7-C72FEEBFCE34}" srcOrd="0" destOrd="0" presId="urn:microsoft.com/office/officeart/2005/8/layout/hProcess10"/>
    <dgm:cxn modelId="{1CBFC5F7-B7EA-4313-B0A1-9BDE7EE6439B}" srcId="{531F8A76-CA14-433B-B78F-66D2065123B6}" destId="{D93CCEE9-F80C-4396-92F1-803BE73B3C4B}" srcOrd="3" destOrd="0" parTransId="{6723677A-AE82-4345-8DC2-767F80FA7A3C}" sibTransId="{CCB93C92-9FC6-421E-8469-F732D9B25C34}"/>
    <dgm:cxn modelId="{94E24E67-3DA2-4FAA-ADB3-01AC7F097D68}" type="presParOf" srcId="{F72E9516-66FB-4E22-A0C5-15FE65B614D3}" destId="{635FDDE2-8408-44C3-A6B3-305DCA9C3E81}" srcOrd="0" destOrd="0" presId="urn:microsoft.com/office/officeart/2005/8/layout/hProcess10"/>
    <dgm:cxn modelId="{23C3F9BA-285D-4C00-9943-3B5035BCBE21}" type="presParOf" srcId="{635FDDE2-8408-44C3-A6B3-305DCA9C3E81}" destId="{B088C8BE-B850-48B7-88F6-60E7E7D0B3A5}" srcOrd="0" destOrd="0" presId="urn:microsoft.com/office/officeart/2005/8/layout/hProcess10"/>
    <dgm:cxn modelId="{D43F2149-1E80-4289-B815-36F709EA50F4}" type="presParOf" srcId="{635FDDE2-8408-44C3-A6B3-305DCA9C3E81}" destId="{91DDFEC3-6136-4A93-87E7-C72FEEBFCE34}" srcOrd="1" destOrd="0" presId="urn:microsoft.com/office/officeart/2005/8/layout/hProcess10"/>
    <dgm:cxn modelId="{4A67FAEA-7C7C-4D62-A7E5-78E9DC1E45A1}" type="presParOf" srcId="{F72E9516-66FB-4E22-A0C5-15FE65B614D3}" destId="{31B7A7F4-91F3-42CF-BAA0-A2584CF0E6EF}" srcOrd="1" destOrd="0" presId="urn:microsoft.com/office/officeart/2005/8/layout/hProcess10"/>
    <dgm:cxn modelId="{FFB1DBE4-9FC5-4809-B8ED-61DFE3E54FB0}" type="presParOf" srcId="{31B7A7F4-91F3-42CF-BAA0-A2584CF0E6EF}" destId="{990746F7-AAF3-4623-9566-2FA27A131FAA}" srcOrd="0" destOrd="0" presId="urn:microsoft.com/office/officeart/2005/8/layout/hProcess10"/>
    <dgm:cxn modelId="{20335078-6958-417D-9B13-9491BED04725}" type="presParOf" srcId="{F72E9516-66FB-4E22-A0C5-15FE65B614D3}" destId="{A973C2C8-7855-47E9-B22E-7C835492C87D}" srcOrd="2" destOrd="0" presId="urn:microsoft.com/office/officeart/2005/8/layout/hProcess10"/>
    <dgm:cxn modelId="{35AF7C1F-F705-4AB8-A3A2-394196E1AF68}" type="presParOf" srcId="{A973C2C8-7855-47E9-B22E-7C835492C87D}" destId="{A176267F-0D60-4265-9EC1-63E41814AD29}" srcOrd="0" destOrd="0" presId="urn:microsoft.com/office/officeart/2005/8/layout/hProcess10"/>
    <dgm:cxn modelId="{2D2B0460-A75F-4A0B-93F2-3B818190959D}" type="presParOf" srcId="{A973C2C8-7855-47E9-B22E-7C835492C87D}" destId="{4DE72226-0E96-494C-97BF-E5C75397424C}" srcOrd="1" destOrd="0" presId="urn:microsoft.com/office/officeart/2005/8/layout/hProcess10"/>
    <dgm:cxn modelId="{E1297EB3-949A-4302-AAF0-AF6128DD9EAC}" type="presParOf" srcId="{F72E9516-66FB-4E22-A0C5-15FE65B614D3}" destId="{6A316AB3-ABB5-40B8-BC12-4E4FB733B6F8}" srcOrd="3" destOrd="0" presId="urn:microsoft.com/office/officeart/2005/8/layout/hProcess10"/>
    <dgm:cxn modelId="{3BBBF444-D89C-44E4-9CF9-5DA77AC0B905}" type="presParOf" srcId="{6A316AB3-ABB5-40B8-BC12-4E4FB733B6F8}" destId="{98DFD4EC-6335-4E5E-9D32-1D6D4424DB6D}" srcOrd="0" destOrd="0" presId="urn:microsoft.com/office/officeart/2005/8/layout/hProcess10"/>
    <dgm:cxn modelId="{C1D47E06-D7E2-4E26-B1F5-423A93291E72}" type="presParOf" srcId="{F72E9516-66FB-4E22-A0C5-15FE65B614D3}" destId="{875F0204-C5BB-44F5-9007-A1951DFA4B63}" srcOrd="4" destOrd="0" presId="urn:microsoft.com/office/officeart/2005/8/layout/hProcess10"/>
    <dgm:cxn modelId="{A2BE4626-CEFC-486A-94EF-D5EA13E5B891}" type="presParOf" srcId="{875F0204-C5BB-44F5-9007-A1951DFA4B63}" destId="{043EDCB4-BA53-4A1B-85AE-D88CF177EA08}" srcOrd="0" destOrd="0" presId="urn:microsoft.com/office/officeart/2005/8/layout/hProcess10"/>
    <dgm:cxn modelId="{353A1C44-9201-441F-ADDE-303303A5B8CB}" type="presParOf" srcId="{875F0204-C5BB-44F5-9007-A1951DFA4B63}" destId="{D45909D7-99FB-4122-88C8-4A38D2B1249F}" srcOrd="1" destOrd="0" presId="urn:microsoft.com/office/officeart/2005/8/layout/hProcess10"/>
    <dgm:cxn modelId="{E2F3FF8A-A4B0-469B-81F0-C6F283202479}" type="presParOf" srcId="{F72E9516-66FB-4E22-A0C5-15FE65B614D3}" destId="{2A24B473-238E-4662-B642-6631E3C1B80C}" srcOrd="5" destOrd="0" presId="urn:microsoft.com/office/officeart/2005/8/layout/hProcess10"/>
    <dgm:cxn modelId="{18817C86-BBA2-4256-A84D-3FA356594A86}" type="presParOf" srcId="{2A24B473-238E-4662-B642-6631E3C1B80C}" destId="{F50532BC-EB11-4C52-A6BF-B9B62CBE07EE}" srcOrd="0" destOrd="0" presId="urn:microsoft.com/office/officeart/2005/8/layout/hProcess10"/>
    <dgm:cxn modelId="{4D8D3ABC-AE70-4581-BECC-2145104100CD}" type="presParOf" srcId="{F72E9516-66FB-4E22-A0C5-15FE65B614D3}" destId="{A55871C7-4DF9-461A-819E-5D28BC3F00BD}" srcOrd="6" destOrd="0" presId="urn:microsoft.com/office/officeart/2005/8/layout/hProcess10"/>
    <dgm:cxn modelId="{A89D4401-25AE-4BFF-B5A7-F73EA56E3408}" type="presParOf" srcId="{A55871C7-4DF9-461A-819E-5D28BC3F00BD}" destId="{7F09D622-4529-4515-BD24-BEC4B32519C3}" srcOrd="0" destOrd="0" presId="urn:microsoft.com/office/officeart/2005/8/layout/hProcess10"/>
    <dgm:cxn modelId="{074AEC7C-8A7E-46CA-8CB5-3A9C16F3BB7C}" type="presParOf" srcId="{A55871C7-4DF9-461A-819E-5D28BC3F00BD}" destId="{33A493EB-880A-45C7-A3AC-C3FDAFE960C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C8BE-B850-48B7-88F6-60E7E7D0B3A5}">
      <dsp:nvSpPr>
        <dsp:cNvPr id="0" name=""/>
        <dsp:cNvSpPr/>
      </dsp:nvSpPr>
      <dsp:spPr>
        <a:xfrm>
          <a:off x="153936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DFEC3-6136-4A93-87E7-C72FEEBFCE34}">
      <dsp:nvSpPr>
        <dsp:cNvPr id="0" name=""/>
        <dsp:cNvSpPr/>
      </dsp:nvSpPr>
      <dsp:spPr>
        <a:xfrm>
          <a:off x="0" y="1309860"/>
          <a:ext cx="2150009" cy="793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Early</a:t>
          </a:r>
          <a:r>
            <a:rPr lang="it-IT" sz="1800" b="1" i="0" kern="1200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 Stage </a:t>
          </a:r>
        </a:p>
      </dsp:txBody>
      <dsp:txXfrm>
        <a:off x="23241" y="1333101"/>
        <a:ext cx="2103527" cy="747031"/>
      </dsp:txXfrm>
    </dsp:sp>
    <dsp:sp modelId="{31B7A7F4-91F3-42CF-BAA0-A2584CF0E6EF}">
      <dsp:nvSpPr>
        <dsp:cNvPr id="0" name=""/>
        <dsp:cNvSpPr/>
      </dsp:nvSpPr>
      <dsp:spPr>
        <a:xfrm>
          <a:off x="2243229" y="659306"/>
          <a:ext cx="353622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2243229" y="742717"/>
        <a:ext cx="247535" cy="250235"/>
      </dsp:txXfrm>
    </dsp:sp>
    <dsp:sp modelId="{A176267F-0D60-4265-9EC1-63E41814AD29}">
      <dsp:nvSpPr>
        <dsp:cNvPr id="0" name=""/>
        <dsp:cNvSpPr/>
      </dsp:nvSpPr>
      <dsp:spPr>
        <a:xfrm>
          <a:off x="2899955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72226-0E96-494C-97BF-E5C75397424C}">
      <dsp:nvSpPr>
        <dsp:cNvPr id="0" name=""/>
        <dsp:cNvSpPr/>
      </dsp:nvSpPr>
      <dsp:spPr>
        <a:xfrm>
          <a:off x="2730442" y="1300774"/>
          <a:ext cx="2147284" cy="778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Pre-Seed</a:t>
          </a:r>
          <a:r>
            <a:rPr lang="it-IT" sz="2000" kern="1200" dirty="0">
              <a:solidFill>
                <a:srgbClr val="44546A"/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</a:p>
      </dsp:txBody>
      <dsp:txXfrm>
        <a:off x="2753251" y="1323583"/>
        <a:ext cx="2101666" cy="733142"/>
      </dsp:txXfrm>
    </dsp:sp>
    <dsp:sp modelId="{6A316AB3-ABB5-40B8-BC12-4E4FB733B6F8}">
      <dsp:nvSpPr>
        <dsp:cNvPr id="0" name=""/>
        <dsp:cNvSpPr/>
      </dsp:nvSpPr>
      <dsp:spPr>
        <a:xfrm>
          <a:off x="5041986" y="659306"/>
          <a:ext cx="406360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5041986" y="742717"/>
        <a:ext cx="284452" cy="250235"/>
      </dsp:txXfrm>
    </dsp:sp>
    <dsp:sp modelId="{043EDCB4-BA53-4A1B-85AE-D88CF177EA08}">
      <dsp:nvSpPr>
        <dsp:cNvPr id="0" name=""/>
        <dsp:cNvSpPr/>
      </dsp:nvSpPr>
      <dsp:spPr>
        <a:xfrm>
          <a:off x="5796657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909D7-99FB-4122-88C8-4A38D2B1249F}">
      <dsp:nvSpPr>
        <dsp:cNvPr id="0" name=""/>
        <dsp:cNvSpPr/>
      </dsp:nvSpPr>
      <dsp:spPr>
        <a:xfrm>
          <a:off x="5621954" y="1319354"/>
          <a:ext cx="2083828" cy="78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Industrial &amp; Clinical </a:t>
          </a: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Phase</a:t>
          </a:r>
          <a:endParaRPr lang="it-IT" sz="1800" b="1" i="0" kern="1200" dirty="0">
            <a:solidFill>
              <a:srgbClr val="44546A"/>
            </a:solidFill>
            <a:latin typeface="Montserrat" panose="00000500000000000000" pitchFamily="2" charset="0"/>
            <a:ea typeface="Calibri" panose="020F0502020204030204" pitchFamily="34" charset="0"/>
            <a:cs typeface="+mn-cs"/>
          </a:endParaRPr>
        </a:p>
      </dsp:txBody>
      <dsp:txXfrm>
        <a:off x="5645039" y="1342439"/>
        <a:ext cx="2037658" cy="741997"/>
      </dsp:txXfrm>
    </dsp:sp>
    <dsp:sp modelId="{2A24B473-238E-4662-B642-6631E3C1B80C}">
      <dsp:nvSpPr>
        <dsp:cNvPr id="0" name=""/>
        <dsp:cNvSpPr/>
      </dsp:nvSpPr>
      <dsp:spPr>
        <a:xfrm>
          <a:off x="7927583" y="659306"/>
          <a:ext cx="395256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7927583" y="742717"/>
        <a:ext cx="276679" cy="250235"/>
      </dsp:txXfrm>
    </dsp:sp>
    <dsp:sp modelId="{7F09D622-4529-4515-BD24-BEC4B32519C3}">
      <dsp:nvSpPr>
        <dsp:cNvPr id="0" name=""/>
        <dsp:cNvSpPr/>
      </dsp:nvSpPr>
      <dsp:spPr>
        <a:xfrm>
          <a:off x="8661630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493EB-880A-45C7-A3AC-C3FDAFE960CD}">
      <dsp:nvSpPr>
        <dsp:cNvPr id="0" name=""/>
        <dsp:cNvSpPr/>
      </dsp:nvSpPr>
      <dsp:spPr>
        <a:xfrm>
          <a:off x="8422976" y="1331187"/>
          <a:ext cx="2241583" cy="79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-Market</a:t>
          </a:r>
        </a:p>
      </dsp:txBody>
      <dsp:txXfrm>
        <a:off x="8446300" y="1354511"/>
        <a:ext cx="2194935" cy="749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3CE4A-5D56-4CFE-8EF6-0BE55A63AC64}">
      <dsp:nvSpPr>
        <dsp:cNvPr id="0" name=""/>
        <dsp:cNvSpPr/>
      </dsp:nvSpPr>
      <dsp:spPr>
        <a:xfrm>
          <a:off x="0" y="0"/>
          <a:ext cx="2549491" cy="22556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811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400" b="0" kern="1200" dirty="0">
              <a:solidFill>
                <a:schemeClr val="tx2"/>
              </a:solidFill>
              <a:latin typeface="Montserrat "/>
            </a:rPr>
            <a:t>4 incontri di formazione </a:t>
          </a:r>
        </a:p>
      </dsp:txBody>
      <dsp:txXfrm>
        <a:off x="66067" y="66067"/>
        <a:ext cx="2417357" cy="2123546"/>
      </dsp:txXfrm>
    </dsp:sp>
    <dsp:sp modelId="{DBE9D231-82D0-41C3-9973-C9489825EF7F}">
      <dsp:nvSpPr>
        <dsp:cNvPr id="0" name=""/>
        <dsp:cNvSpPr/>
      </dsp:nvSpPr>
      <dsp:spPr>
        <a:xfrm>
          <a:off x="2733045" y="918148"/>
          <a:ext cx="389133" cy="419382"/>
        </a:xfrm>
        <a:prstGeom prst="rightArrow">
          <a:avLst>
            <a:gd name="adj1" fmla="val 60000"/>
            <a:gd name="adj2" fmla="val 50000"/>
          </a:avLst>
        </a:prstGeom>
        <a:solidFill>
          <a:srgbClr val="FEEA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2733045" y="1002024"/>
        <a:ext cx="272393" cy="251630"/>
      </dsp:txXfrm>
    </dsp:sp>
    <dsp:sp modelId="{3A682DCD-99E7-46B0-A5B1-9938364471BE}">
      <dsp:nvSpPr>
        <dsp:cNvPr id="0" name=""/>
        <dsp:cNvSpPr/>
      </dsp:nvSpPr>
      <dsp:spPr>
        <a:xfrm>
          <a:off x="3283706" y="0"/>
          <a:ext cx="2692927" cy="225568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811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400" b="0" kern="1200" dirty="0">
              <a:solidFill>
                <a:schemeClr val="tx2"/>
              </a:solidFill>
              <a:latin typeface="Montserrat "/>
            </a:rPr>
            <a:t>Community e momenti di </a:t>
          </a:r>
          <a:r>
            <a:rPr lang="it-IT" sz="2400" b="0" i="1" kern="1200" dirty="0">
              <a:solidFill>
                <a:schemeClr val="tx2"/>
              </a:solidFill>
              <a:latin typeface="Montserrat "/>
            </a:rPr>
            <a:t>networking</a:t>
          </a:r>
          <a:r>
            <a:rPr lang="it-IT" sz="2400" b="0" kern="1200" dirty="0">
              <a:solidFill>
                <a:schemeClr val="tx2"/>
              </a:solidFill>
              <a:latin typeface="Montserrat "/>
            </a:rPr>
            <a:t>  </a:t>
          </a:r>
        </a:p>
      </dsp:txBody>
      <dsp:txXfrm>
        <a:off x="3349773" y="66067"/>
        <a:ext cx="2560793" cy="2123546"/>
      </dsp:txXfrm>
    </dsp:sp>
    <dsp:sp modelId="{07F235BD-7454-45CE-8246-65926CB7E34F}">
      <dsp:nvSpPr>
        <dsp:cNvPr id="0" name=""/>
        <dsp:cNvSpPr/>
      </dsp:nvSpPr>
      <dsp:spPr>
        <a:xfrm>
          <a:off x="6135159" y="918152"/>
          <a:ext cx="336072" cy="419382"/>
        </a:xfrm>
        <a:prstGeom prst="rightArrow">
          <a:avLst>
            <a:gd name="adj1" fmla="val 60000"/>
            <a:gd name="adj2" fmla="val 50000"/>
          </a:avLst>
        </a:prstGeom>
        <a:solidFill>
          <a:srgbClr val="FEEA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6135159" y="1002028"/>
        <a:ext cx="235250" cy="251630"/>
      </dsp:txXfrm>
    </dsp:sp>
    <dsp:sp modelId="{E3A317E2-7BD7-4057-B0C0-61C72DF390C1}">
      <dsp:nvSpPr>
        <dsp:cNvPr id="0" name=""/>
        <dsp:cNvSpPr/>
      </dsp:nvSpPr>
      <dsp:spPr>
        <a:xfrm>
          <a:off x="6610734" y="-1454"/>
          <a:ext cx="2843516" cy="225858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D811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400" b="0" kern="1200" dirty="0">
              <a:solidFill>
                <a:schemeClr val="tx2"/>
              </a:solidFill>
              <a:latin typeface="Montserrat "/>
            </a:rPr>
            <a:t>Eventi correlati </a:t>
          </a:r>
        </a:p>
      </dsp:txBody>
      <dsp:txXfrm>
        <a:off x="6676886" y="64698"/>
        <a:ext cx="2711212" cy="212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8C8BE-B850-48B7-88F6-60E7E7D0B3A5}">
      <dsp:nvSpPr>
        <dsp:cNvPr id="0" name=""/>
        <dsp:cNvSpPr/>
      </dsp:nvSpPr>
      <dsp:spPr>
        <a:xfrm>
          <a:off x="153936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DFEC3-6136-4A93-87E7-C72FEEBFCE34}">
      <dsp:nvSpPr>
        <dsp:cNvPr id="0" name=""/>
        <dsp:cNvSpPr/>
      </dsp:nvSpPr>
      <dsp:spPr>
        <a:xfrm>
          <a:off x="0" y="1309860"/>
          <a:ext cx="2150009" cy="7935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Early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 Stage </a:t>
          </a:r>
        </a:p>
      </dsp:txBody>
      <dsp:txXfrm>
        <a:off x="23241" y="1333101"/>
        <a:ext cx="2103527" cy="747031"/>
      </dsp:txXfrm>
    </dsp:sp>
    <dsp:sp modelId="{31B7A7F4-91F3-42CF-BAA0-A2584CF0E6EF}">
      <dsp:nvSpPr>
        <dsp:cNvPr id="0" name=""/>
        <dsp:cNvSpPr/>
      </dsp:nvSpPr>
      <dsp:spPr>
        <a:xfrm>
          <a:off x="2243229" y="659306"/>
          <a:ext cx="353622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2243229" y="742717"/>
        <a:ext cx="247535" cy="250235"/>
      </dsp:txXfrm>
    </dsp:sp>
    <dsp:sp modelId="{A176267F-0D60-4265-9EC1-63E41814AD29}">
      <dsp:nvSpPr>
        <dsp:cNvPr id="0" name=""/>
        <dsp:cNvSpPr/>
      </dsp:nvSpPr>
      <dsp:spPr>
        <a:xfrm>
          <a:off x="2899955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72226-0E96-494C-97BF-E5C75397424C}">
      <dsp:nvSpPr>
        <dsp:cNvPr id="0" name=""/>
        <dsp:cNvSpPr/>
      </dsp:nvSpPr>
      <dsp:spPr>
        <a:xfrm>
          <a:off x="2785654" y="1300774"/>
          <a:ext cx="2147284" cy="778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Pre-Seed</a:t>
          </a:r>
          <a:r>
            <a:rPr lang="it-IT" sz="2700" b="1" kern="1200" dirty="0">
              <a:latin typeface="Montserrat" panose="00000500000000000000" pitchFamily="2" charset="0"/>
            </a:rPr>
            <a:t> </a:t>
          </a:r>
        </a:p>
      </dsp:txBody>
      <dsp:txXfrm>
        <a:off x="2808463" y="1323583"/>
        <a:ext cx="2101666" cy="733142"/>
      </dsp:txXfrm>
    </dsp:sp>
    <dsp:sp modelId="{6A316AB3-ABB5-40B8-BC12-4E4FB733B6F8}">
      <dsp:nvSpPr>
        <dsp:cNvPr id="0" name=""/>
        <dsp:cNvSpPr/>
      </dsp:nvSpPr>
      <dsp:spPr>
        <a:xfrm>
          <a:off x="5041986" y="659306"/>
          <a:ext cx="406360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5041986" y="742717"/>
        <a:ext cx="284452" cy="250235"/>
      </dsp:txXfrm>
    </dsp:sp>
    <dsp:sp modelId="{043EDCB4-BA53-4A1B-85AE-D88CF177EA08}">
      <dsp:nvSpPr>
        <dsp:cNvPr id="0" name=""/>
        <dsp:cNvSpPr/>
      </dsp:nvSpPr>
      <dsp:spPr>
        <a:xfrm>
          <a:off x="5796657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909D7-99FB-4122-88C8-4A38D2B1249F}">
      <dsp:nvSpPr>
        <dsp:cNvPr id="0" name=""/>
        <dsp:cNvSpPr/>
      </dsp:nvSpPr>
      <dsp:spPr>
        <a:xfrm>
          <a:off x="5621954" y="1319354"/>
          <a:ext cx="2083828" cy="788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Industrial &amp; Clinical </a:t>
          </a: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Phase</a:t>
          </a:r>
          <a:endParaRPr lang="it-IT" sz="1800" b="1" i="0" kern="1200" dirty="0">
            <a:solidFill>
              <a:srgbClr val="44546A"/>
            </a:solidFill>
            <a:latin typeface="Montserrat" panose="00000500000000000000" pitchFamily="2" charset="0"/>
            <a:ea typeface="Calibri" panose="020F0502020204030204" pitchFamily="34" charset="0"/>
            <a:cs typeface="+mn-cs"/>
          </a:endParaRPr>
        </a:p>
      </dsp:txBody>
      <dsp:txXfrm>
        <a:off x="5645039" y="1342439"/>
        <a:ext cx="2037658" cy="741997"/>
      </dsp:txXfrm>
    </dsp:sp>
    <dsp:sp modelId="{2A24B473-238E-4662-B642-6631E3C1B80C}">
      <dsp:nvSpPr>
        <dsp:cNvPr id="0" name=""/>
        <dsp:cNvSpPr/>
      </dsp:nvSpPr>
      <dsp:spPr>
        <a:xfrm>
          <a:off x="7927583" y="659306"/>
          <a:ext cx="395256" cy="417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latin typeface="Montserrat" panose="00000500000000000000" pitchFamily="2" charset="0"/>
          </a:endParaRPr>
        </a:p>
      </dsp:txBody>
      <dsp:txXfrm>
        <a:off x="7927583" y="742717"/>
        <a:ext cx="276679" cy="250235"/>
      </dsp:txXfrm>
    </dsp:sp>
    <dsp:sp modelId="{7F09D622-4529-4515-BD24-BEC4B32519C3}">
      <dsp:nvSpPr>
        <dsp:cNvPr id="0" name=""/>
        <dsp:cNvSpPr/>
      </dsp:nvSpPr>
      <dsp:spPr>
        <a:xfrm>
          <a:off x="8661630" y="0"/>
          <a:ext cx="1735670" cy="17356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493EB-880A-45C7-A3AC-C3FDAFE960CD}">
      <dsp:nvSpPr>
        <dsp:cNvPr id="0" name=""/>
        <dsp:cNvSpPr/>
      </dsp:nvSpPr>
      <dsp:spPr>
        <a:xfrm>
          <a:off x="8422976" y="1331187"/>
          <a:ext cx="2241583" cy="7963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i="0" kern="1200" dirty="0" err="1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Pre</a:t>
          </a:r>
          <a:r>
            <a:rPr lang="it-IT" sz="1800" b="1" i="0" kern="1200" dirty="0">
              <a:solidFill>
                <a:srgbClr val="44546A"/>
              </a:solidFill>
              <a:latin typeface="Montserrat" panose="00000500000000000000" pitchFamily="2" charset="0"/>
              <a:ea typeface="Calibri" panose="020F0502020204030204" pitchFamily="34" charset="0"/>
              <a:cs typeface="+mn-cs"/>
            </a:rPr>
            <a:t>-Market</a:t>
          </a:r>
        </a:p>
      </dsp:txBody>
      <dsp:txXfrm>
        <a:off x="8446300" y="1354511"/>
        <a:ext cx="2194935" cy="749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6B65-7FF4-4993-B916-352829CCD903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10C26-FBBF-4953-8FD3-D79426243A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02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err="1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InnBio</a:t>
            </a:r>
            <a:r>
              <a:rPr lang="it-IT" sz="1200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Academy è il primo percorso di formazione dedicato all’approfondimento della conoscenza sull’intero </a:t>
            </a:r>
            <a:r>
              <a:rPr lang="it-IT" sz="1200" i="1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pathway</a:t>
            </a:r>
            <a:r>
              <a:rPr lang="it-IT" sz="1200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di sviluppo delle terapie innovative in Italia, che mira a creare il mix di competenze trasversali utili a favorire il passaggio dalla ricerca di base al prodotto sul mercato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16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4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593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0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3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052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8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err="1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InnBio</a:t>
            </a:r>
            <a:r>
              <a:rPr lang="it-IT" sz="1200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Academy è il primo percorso di formazione dedicato all’approfondimento della conoscenza sull’intero </a:t>
            </a:r>
            <a:r>
              <a:rPr lang="it-IT" sz="1200" i="1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pathway</a:t>
            </a:r>
            <a:r>
              <a:rPr lang="it-IT" sz="1200" dirty="0">
                <a:solidFill>
                  <a:srgbClr val="003857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di sviluppo delle terapie innovative in Italia, che mira a creare il mix di competenze trasversali utili a favorire il passaggio dalla ricerca di base al prodotto sul mercato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6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10C26-FBBF-4953-8FD3-D79426243AE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326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2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99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1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produzione è l’anello di congiunzione tra la </a:t>
            </a:r>
            <a:r>
              <a:rPr lang="it-IT" dirty="0" err="1"/>
              <a:t>proof</a:t>
            </a:r>
            <a:r>
              <a:rPr lang="it-IT" dirty="0"/>
              <a:t> of concept degli studi  in vitro e in vivo e la sperimentazione clinica, passaggio fondamentale per garantire al paziente un prodotto sicuro di qualità ed efficace. Sono tante le sfide che bisogna affrontare, e per essere all’altezza occorre un know </a:t>
            </a:r>
            <a:r>
              <a:rPr lang="it-IT" dirty="0" err="1"/>
              <a:t>how</a:t>
            </a:r>
            <a:r>
              <a:rPr lang="it-IT" dirty="0"/>
              <a:t> solido dei processi e degli impianti produttivi  che devono rispondere a queste esigenze al fine di garantire sterilità, produttività e sostenibilità. Il disegno della sperimentazione clinica è ancora più complesso, e richiede, oltre alla dimostrazione dell’efficacia, anche il coinvolgimento precoce di diversi attori per garantire che gli studi clinici siano definiti ed approvati dalle competenti autorità.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5A531-F7E7-4778-846C-5F2DA6995B1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2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F132E-83C6-4C3A-8C87-2AD18CC15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1858" y="2389239"/>
            <a:ext cx="7846142" cy="2452002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81818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23D8BFB-6E5C-412C-BBB9-0416DD32F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856" y="4964385"/>
            <a:ext cx="7846143" cy="1050335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D8114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D3381F51-9AC1-45E1-8AD8-39882522E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5" y="1389501"/>
            <a:ext cx="3550756" cy="876593"/>
          </a:xfrm>
          <a:prstGeom prst="rect">
            <a:avLst/>
          </a:prstGeom>
        </p:spPr>
      </p:pic>
      <p:sp>
        <p:nvSpPr>
          <p:cNvPr id="5" name="Segnaposto data 3">
            <a:extLst>
              <a:ext uri="{FF2B5EF4-FFF2-40B4-BE49-F238E27FC236}">
                <a16:creationId xmlns:a16="http://schemas.microsoft.com/office/drawing/2014/main" id="{F7A26520-D586-42CC-93B0-78D2FE979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98699"/>
            <a:ext cx="3871452" cy="322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1818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it-IT"/>
              <a:t>Indicon S.r.l. – </a:t>
            </a:r>
          </a:p>
          <a:p>
            <a:r>
              <a:rPr lang="it-IT"/>
              <a:t>UNAUTHORIZED REPRODUCTION IS PROHIBITED FOR ALL 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3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E8368-DDC8-471F-8D28-5DFD09B9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E1140-559B-4C3C-8884-DC5A17BA3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36EC3-0250-45CC-8C4A-74C216BC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E821-935E-4D10-9F13-1FF8DBB596E6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0D409A-AAD1-44C5-B0E6-E978F8C4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3A25C4-4FFB-44DE-B9E3-0B4C45F8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5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E5B9D59-6C69-4D35-A3A4-1D594D9E9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7579E3-2335-4201-820D-0A254A2B3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5F2275-DE2A-4F5C-BB73-9BCE1731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E821-935E-4D10-9F13-1FF8DBB596E6}" type="datetimeFigureOut">
              <a:rPr lang="it-IT" smtClean="0"/>
              <a:t>14/07/2023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3E4829-E2B3-4E11-8967-2AD01597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978E5B-47E6-40AF-A588-3ADA9C76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81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53B97-4FD5-432F-AF58-8B8FE1F3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923CDC-7E04-44ED-B595-5B93657A2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DBD53-44FA-48AE-AF1B-D3785C6A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7287B4-AD1E-419C-8CC7-DD7EAAEF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5CFCEC-28B0-4A3C-B6C0-4B2EFB25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F6AD855-097E-4D10-919A-48EF979715B8}"/>
              </a:ext>
            </a:extLst>
          </p:cNvPr>
          <p:cNvSpPr txBox="1">
            <a:spLocks/>
          </p:cNvSpPr>
          <p:nvPr userDrawn="1"/>
        </p:nvSpPr>
        <p:spPr>
          <a:xfrm>
            <a:off x="624348" y="6307455"/>
            <a:ext cx="3871452" cy="322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800" kern="1200">
                <a:solidFill>
                  <a:srgbClr val="81818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436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82DBF-26C6-4E8D-AC21-B3B423254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AA98E3-DD75-4D94-B84D-60A881CC9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FB8EE-88E1-4D4B-9B54-F9F23DB0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190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B9D870-4A55-4709-B351-9B9482AD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464DFB5E-844B-42EC-8AD8-DCDDCE85D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3077"/>
            <a:ext cx="3871452" cy="322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1818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it-IT"/>
              <a:t>Indicon S.r.l. – </a:t>
            </a:r>
          </a:p>
          <a:p>
            <a:r>
              <a:rPr lang="it-IT"/>
              <a:t>UNAUTHORIZED REPRODUCTION IS PROHIBITED FOR ALL CONTENT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02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8B138-194F-4D74-95C2-A11CCB08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FBD0DD-5110-42E2-9EAF-468A02527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B2CEC3-1475-43F3-97B3-FAA4CA8BE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1F3667-BF5A-41D0-8551-553BF087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4C5246-8C3D-4A14-B324-43633AFD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2D87F1-4343-4708-89FD-79C0B374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67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45079-0977-448E-8029-358FD1C9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27E6D-49D4-4743-82FF-B4915A65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53942E9-8765-44D8-A5E2-4AE7DEF0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5047D8C-633A-41F3-9D7C-C4053AA78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7D06E15-D341-4737-9532-3D0E8E239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6448FF-F38E-4414-A00F-E54EF248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C04F4FA-B468-4436-9096-161BA96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74D0B3-09A6-4295-8F70-8EF58DF7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60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DF0ED8-B923-4D6B-9F52-F5ABFF08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A2089C-C20F-4931-AFCB-37CD3984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095CD5-093E-4202-9E1D-35F3C1B1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72715B2-5125-4976-AD9A-02F15233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4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BF8DCB9-CF4D-4B87-8EA0-ACF753E8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6EA0F3-9DFC-4C85-B67A-78A2EB02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6ADC8B-5523-4551-9BC8-D4FA3445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63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F5B78-D3BC-4366-82CF-E23E5F50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0EF779-6EEF-454F-990D-17AC4FD5E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E0567D-A447-4DD5-BB2A-B6B66FA78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541165-466D-4B14-AE05-C6A9E484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912986-9DA7-4120-BCEF-6D297CDB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821CCE-7AFB-4A03-96A3-115D5FD8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68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ED0C1C-680F-4BE7-B539-3291F263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AAA163B-E489-4FCF-8986-475844DB6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CBE936-9034-4BFD-9B85-4D3CB252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0844DA-125F-41DF-853B-429375E4D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err="1"/>
              <a:t>Indicon</a:t>
            </a:r>
            <a:r>
              <a:rPr lang="it-IT" dirty="0"/>
              <a:t> S.r.l. – </a:t>
            </a:r>
          </a:p>
          <a:p>
            <a:r>
              <a:rPr lang="it-IT" dirty="0"/>
              <a:t>UNAUTHORIZED REPRODUCTION IS PROHIBITED FOR ALL CONTENT</a:t>
            </a:r>
          </a:p>
          <a:p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58D5C0-FA1A-45C9-B698-4CC37D91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074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6BD9E7-A62C-4F35-9AC4-D0647A82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5B9C-901A-4D81-AD8B-D89DC62C2D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54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1E368C9-1F6A-4A4D-8B49-714C4011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4D5ABB-629B-43F1-964E-023E7FAD0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09DB87-1D1B-4624-B68D-7040DE923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98699"/>
            <a:ext cx="3871452" cy="322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18181"/>
                </a:solidFill>
                <a:latin typeface="Montserrat Light" panose="00000400000000000000" pitchFamily="2" charset="0"/>
              </a:defRPr>
            </a:lvl1pPr>
          </a:lstStyle>
          <a:p>
            <a:r>
              <a:rPr lang="it-IT"/>
              <a:t>Indicon S.r.l. – </a:t>
            </a:r>
          </a:p>
          <a:p>
            <a:r>
              <a:rPr lang="it-IT"/>
              <a:t>UNAUTHORIZED REPRODUCTION IS PROHIBITED FOR ALL CONTENT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7F1FE-1F33-44A6-8DA8-2928451E3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 Light" panose="00000400000000000000" pitchFamily="2" charset="0"/>
              </a:defRPr>
            </a:lvl1pPr>
          </a:lstStyle>
          <a:p>
            <a:fld id="{FC4D5B9C-901A-4D81-AD8B-D89DC62C2DB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8A94049-A0DC-42D4-B8BD-4C552A7931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3749040" cy="3749040"/>
          </a:xfrm>
          <a:prstGeom prst="rect">
            <a:avLst/>
          </a:prstGeom>
        </p:spPr>
      </p:pic>
      <p:pic>
        <p:nvPicPr>
          <p:cNvPr id="15" name="Immagine 14" descr="Immagine che contiene testo, silhouette, grafica vettoriale, sfocatura&#10;&#10;Descrizione generata automaticamente">
            <a:extLst>
              <a:ext uri="{FF2B5EF4-FFF2-40B4-BE49-F238E27FC236}">
                <a16:creationId xmlns:a16="http://schemas.microsoft.com/office/drawing/2014/main" id="{E7EF37C8-4CDD-4745-B469-B0E306571C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3" t="34968" r="10290" b="34545"/>
          <a:stretch/>
        </p:blipFill>
        <p:spPr>
          <a:xfrm>
            <a:off x="5491480" y="6325551"/>
            <a:ext cx="1209040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D8114E"/>
          </a:solidFill>
          <a:latin typeface="Montserrat Light" panose="020B06040202020202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Light" panose="020B06040202020202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20B06040202020202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20B06040202020202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20B06040202020202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20B06040202020202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A8D72D3-3BEC-41CC-9D68-77BF00650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35754"/>
            <a:ext cx="9144000" cy="301893"/>
          </a:xfrm>
        </p:spPr>
        <p:txBody>
          <a:bodyPr>
            <a:normAutofit fontScale="92500" lnSpcReduction="10000"/>
          </a:bodyPr>
          <a:lstStyle/>
          <a:p>
            <a:r>
              <a:rPr lang="it-IT" sz="1800" b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Organizzato da Indicon </a:t>
            </a:r>
            <a:r>
              <a:rPr lang="it-IT" sz="1800" b="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s.r.l</a:t>
            </a:r>
            <a:r>
              <a:rPr lang="it-IT" sz="1800" b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e </a:t>
            </a:r>
            <a:r>
              <a:rPr lang="it-IT" sz="1800" b="0" dirty="0" err="1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NCNbio</a:t>
            </a:r>
            <a:r>
              <a:rPr lang="it-IT" sz="1800" b="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0"/>
              </a:rPr>
              <a:t> s.r.l.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5E24EB-B2B0-456E-8A45-1891A7CC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20150" y="125301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Indicon S.r.l. – UNAUTHORIZED REPRODUCTION IS PROHIBITED FOR ALL CONTENT</a:t>
            </a: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9689F9D0-02F0-3421-317B-4AEF5F4323EE}"/>
              </a:ext>
            </a:extLst>
          </p:cNvPr>
          <p:cNvSpPr txBox="1">
            <a:spLocks/>
          </p:cNvSpPr>
          <p:nvPr/>
        </p:nvSpPr>
        <p:spPr>
          <a:xfrm>
            <a:off x="132970" y="6585925"/>
            <a:ext cx="10038445" cy="301893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818181"/>
                </a:solidFill>
                <a:latin typeface="Montserrat Light" panose="00000400000000000000" pitchFamily="2" charset="0"/>
              </a:rPr>
              <a:t>Indicon </a:t>
            </a:r>
            <a:r>
              <a:rPr lang="en-US" sz="800" dirty="0" err="1">
                <a:solidFill>
                  <a:srgbClr val="818181"/>
                </a:solidFill>
                <a:latin typeface="Montserrat Light" panose="00000400000000000000" pitchFamily="2" charset="0"/>
              </a:rPr>
              <a:t>S.r.l</a:t>
            </a:r>
            <a:r>
              <a:rPr lang="en-US" sz="800" dirty="0">
                <a:solidFill>
                  <a:srgbClr val="818181"/>
                </a:solidFill>
                <a:latin typeface="Montserrat Light" panose="00000400000000000000" pitchFamily="2" charset="0"/>
              </a:rPr>
              <a:t>. </a:t>
            </a:r>
            <a:r>
              <a:rPr lang="en-US" sz="800" dirty="0" err="1">
                <a:solidFill>
                  <a:srgbClr val="818181"/>
                </a:solidFill>
                <a:latin typeface="Montserrat Light" panose="00000400000000000000" pitchFamily="2" charset="0"/>
              </a:rPr>
              <a:t>Società</a:t>
            </a:r>
            <a:r>
              <a:rPr lang="en-US" sz="800" dirty="0">
                <a:solidFill>
                  <a:srgbClr val="818181"/>
                </a:solidFill>
                <a:latin typeface="Montserrat Light" panose="00000400000000000000" pitchFamily="2" charset="0"/>
              </a:rPr>
              <a:t> Benefit – UNAUTHORIZED REPRODUCTION IS PROHIBITED FOR ALL CONTENT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8AC84D-31A0-992B-EC3E-983948B6E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5312"/>
          <a:stretch/>
        </p:blipFill>
        <p:spPr>
          <a:xfrm>
            <a:off x="7258973" y="781050"/>
            <a:ext cx="4612104" cy="171244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52D02F-68B0-AE33-2F11-9B54AE23E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2" t="40972" r="37969" b="36358"/>
          <a:stretch/>
        </p:blipFill>
        <p:spPr>
          <a:xfrm>
            <a:off x="1843087" y="2590547"/>
            <a:ext cx="8143875" cy="234843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77470D-F8FF-EFD6-D783-8EF6688B4BFD}"/>
              </a:ext>
            </a:extLst>
          </p:cNvPr>
          <p:cNvSpPr txBox="1"/>
          <p:nvPr/>
        </p:nvSpPr>
        <p:spPr>
          <a:xfrm>
            <a:off x="2343149" y="4880156"/>
            <a:ext cx="7377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13AFA1"/>
                </a:solidFill>
                <a:latin typeface="Montserrat" panose="00000500000000000000" pitchFamily="2" charset="0"/>
              </a:rPr>
              <a:t>Scienza, normativa e business </a:t>
            </a:r>
            <a:r>
              <a:rPr lang="it-IT" b="1" dirty="0">
                <a:solidFill>
                  <a:srgbClr val="13AFA1"/>
                </a:solidFill>
                <a:latin typeface="Montserrat" panose="00000500000000000000" pitchFamily="2" charset="0"/>
              </a:rPr>
              <a:t>nel </a:t>
            </a:r>
            <a:r>
              <a:rPr lang="it-IT" b="1" i="1" dirty="0" err="1">
                <a:solidFill>
                  <a:srgbClr val="13AFA1"/>
                </a:solidFill>
                <a:latin typeface="Montserrat" panose="00000500000000000000" pitchFamily="2" charset="0"/>
              </a:rPr>
              <a:t>lifescience</a:t>
            </a:r>
            <a:r>
              <a:rPr lang="it-IT" b="1" dirty="0">
                <a:solidFill>
                  <a:srgbClr val="13AFA1"/>
                </a:solidFill>
                <a:latin typeface="Montserrat" panose="00000500000000000000" pitchFamily="2" charset="0"/>
              </a:rPr>
              <a:t>:</a:t>
            </a:r>
          </a:p>
          <a:p>
            <a:pPr algn="ctr"/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dall’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early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stage al </a:t>
            </a:r>
            <a:r>
              <a:rPr lang="it-IT" sz="18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pre</a:t>
            </a:r>
            <a:r>
              <a:rPr lang="it-I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-market</a:t>
            </a:r>
          </a:p>
        </p:txBody>
      </p:sp>
    </p:spTree>
    <p:extLst>
      <p:ext uri="{BB962C8B-B14F-4D97-AF65-F5344CB8AC3E}">
        <p14:creationId xmlns:p14="http://schemas.microsoft.com/office/powerpoint/2010/main" val="36099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03" y="735880"/>
            <a:ext cx="11344728" cy="880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>
                <a:latin typeface="Montserrat" panose="00000500000000000000" pitchFamily="2" charset="0"/>
              </a:rPr>
              <a:t>6. Seconda giornata.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27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Fase </a:t>
            </a:r>
            <a:r>
              <a:rPr lang="it-IT" sz="2700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pre-seed</a:t>
            </a:r>
            <a:r>
              <a:rPr lang="it-IT" sz="27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dalla proprietà intellettuale allo sviluppo del </a:t>
            </a:r>
            <a:r>
              <a:rPr lang="it-IT" sz="2700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business</a:t>
            </a:r>
            <a:br>
              <a:rPr lang="it-IT" sz="40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</a:br>
            <a:endParaRPr lang="it-IT" dirty="0">
              <a:latin typeface="Montserrat 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1EE61-19E7-6029-7894-2BF795842C69}"/>
              </a:ext>
            </a:extLst>
          </p:cNvPr>
          <p:cNvSpPr txBox="1"/>
          <p:nvPr/>
        </p:nvSpPr>
        <p:spPr>
          <a:xfrm>
            <a:off x="635403" y="1690511"/>
            <a:ext cx="1111291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29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SETTEMBRE 2023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9.00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Introduzione,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Maria Luisa Nolli</a:t>
            </a:r>
          </a:p>
          <a:p>
            <a:pPr marL="0" indent="0">
              <a:buNone/>
            </a:pPr>
            <a:endParaRPr lang="it-IT" sz="1600" b="1" dirty="0">
              <a:solidFill>
                <a:srgbClr val="D81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1 – Gli attori dell’ecosistema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9.15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Il brevetto nel settore biofarmaceutico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Laura Orlando</a:t>
            </a: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10.15	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Ruolo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incubatori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degli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acceleratori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Antonio Danieli 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(Fond.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Golinelli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Davide Ederle</a:t>
            </a:r>
            <a:endParaRPr lang="en-US" sz="1600" kern="1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11.15	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en-US" sz="1600" i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transfer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chi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attori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come e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quando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farlo</a:t>
            </a:r>
            <a:r>
              <a:rPr lang="en-US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Claudia </a:t>
            </a:r>
            <a:r>
              <a:rPr lang="en-US" sz="1600" b="1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Pingue</a:t>
            </a:r>
            <a:endParaRPr lang="en-US" sz="1600" b="1" kern="1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12.00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	</a:t>
            </a:r>
            <a:r>
              <a:rPr lang="en-US" sz="1600" kern="100" dirty="0" err="1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Ruolo</a:t>
            </a:r>
            <a:r>
              <a:rPr lang="en-US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dei</a:t>
            </a:r>
            <a:r>
              <a:rPr lang="en-US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i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business angels</a:t>
            </a:r>
            <a:r>
              <a:rPr lang="en-US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Luca </a:t>
            </a:r>
            <a:r>
              <a:rPr lang="en-US" sz="1600" b="1" kern="100" dirty="0" err="1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Benatti</a:t>
            </a:r>
            <a:endParaRPr lang="en-US" sz="1600" b="1" kern="100" dirty="0">
              <a:solidFill>
                <a:schemeClr val="tx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12.45	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Cosa cercano i </a:t>
            </a:r>
            <a:r>
              <a:rPr lang="it-IT" sz="1600" i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venture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it-IT" sz="1600" i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capital</a:t>
            </a:r>
            <a:r>
              <a:rPr lang="it-IT" sz="1600" kern="1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Alessio Beverina 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13.30	Lunch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2 – </a:t>
            </a:r>
            <a:r>
              <a:rPr lang="it-IT" sz="1600" b="1" dirty="0">
                <a:solidFill>
                  <a:srgbClr val="D81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</a:t>
            </a: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tool per lo sviluppo</a:t>
            </a: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14.30	</a:t>
            </a:r>
            <a:r>
              <a:rPr lang="it-IT" sz="1600" dirty="0">
                <a:solidFill>
                  <a:schemeClr val="tx2"/>
                </a:solidFill>
                <a:latin typeface="Montserrat" panose="00000500000000000000" pitchFamily="2" charset="0"/>
              </a:rPr>
              <a:t>Strategie di </a:t>
            </a:r>
            <a:r>
              <a:rPr lang="it-IT" sz="1600" i="1" dirty="0">
                <a:solidFill>
                  <a:schemeClr val="tx2"/>
                </a:solidFill>
                <a:latin typeface="Montserrat" panose="00000500000000000000" pitchFamily="2" charset="0"/>
              </a:rPr>
              <a:t>funding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Growth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capital</a:t>
            </a:r>
          </a:p>
          <a:p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15.15	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Costruzione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di un </a:t>
            </a:r>
            <a:r>
              <a:rPr lang="en-US" sz="1600" i="1" dirty="0">
                <a:solidFill>
                  <a:schemeClr val="tx2"/>
                </a:solidFill>
                <a:latin typeface="Montserrat" panose="00000500000000000000" pitchFamily="2" charset="0"/>
              </a:rPr>
              <a:t>business plan: 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dal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bisogno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all’impresa</a:t>
            </a:r>
            <a:r>
              <a:rPr lang="en-US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 Elena Paola Lanati</a:t>
            </a:r>
          </a:p>
          <a:p>
            <a:r>
              <a:rPr lang="en-US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16.15	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L’importanza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del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fattore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umano</a:t>
            </a:r>
            <a:r>
              <a:rPr lang="en-US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Egon Zehnder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17.00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	</a:t>
            </a:r>
            <a:r>
              <a:rPr lang="it-IT" sz="1600" i="1" dirty="0">
                <a:solidFill>
                  <a:schemeClr val="tx2"/>
                </a:solidFill>
                <a:latin typeface="Montserrat" panose="00000500000000000000" pitchFamily="2" charset="0"/>
              </a:rPr>
              <a:t>Testimonianze. Start up / Spin off – </a:t>
            </a: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Conclusioni</a:t>
            </a:r>
          </a:p>
          <a:p>
            <a:endParaRPr lang="it-IT" sz="1600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E910D0-04AC-C768-C036-4BF9CE3F3B54}"/>
              </a:ext>
            </a:extLst>
          </p:cNvPr>
          <p:cNvSpPr txBox="1"/>
          <p:nvPr/>
        </p:nvSpPr>
        <p:spPr>
          <a:xfrm>
            <a:off x="9200770" y="6208748"/>
            <a:ext cx="2991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D8114E"/>
                </a:solidFill>
                <a:latin typeface="Montserrat" panose="00000500000000000000" pitchFamily="2" charset="0"/>
              </a:rPr>
              <a:t>Discussione e domande al termine di ciascun intervento</a:t>
            </a:r>
          </a:p>
        </p:txBody>
      </p:sp>
    </p:spTree>
    <p:extLst>
      <p:ext uri="{BB962C8B-B14F-4D97-AF65-F5344CB8AC3E}">
        <p14:creationId xmlns:p14="http://schemas.microsoft.com/office/powerpoint/2010/main" val="88578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78" y="712969"/>
            <a:ext cx="11561422" cy="876582"/>
          </a:xfrm>
        </p:spPr>
        <p:txBody>
          <a:bodyPr>
            <a:noAutofit/>
          </a:bodyPr>
          <a:lstStyle/>
          <a:p>
            <a:pPr algn="l"/>
            <a:r>
              <a:rPr lang="it-IT" sz="3200" dirty="0">
                <a:latin typeface="Montserrat" panose="00000500000000000000" pitchFamily="2" charset="0"/>
              </a:rPr>
              <a:t>6. Terza giornata.</a:t>
            </a:r>
            <a:br>
              <a:rPr lang="it-IT" sz="3200" dirty="0">
                <a:latin typeface="Montserrat" panose="00000500000000000000" pitchFamily="2" charset="0"/>
              </a:rPr>
            </a:br>
            <a:r>
              <a:rPr lang="it-IT" sz="2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Il </a:t>
            </a:r>
            <a:r>
              <a:rPr lang="it-IT" sz="2400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manufacturing</a:t>
            </a:r>
            <a:r>
              <a:rPr lang="it-IT" sz="24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e la sperimentazione clinica: due pilastri fondamentali  nel lungo cammino di sviluppo del farmaco</a:t>
            </a:r>
            <a:br>
              <a:rPr lang="it-IT" sz="32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</a:br>
            <a:endParaRPr lang="it-IT" sz="3200" dirty="0">
              <a:latin typeface="Montserrat" panose="00000500000000000000" pitchFamily="2" charset="0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1EE61-19E7-6029-7894-2BF795842C69}"/>
              </a:ext>
            </a:extLst>
          </p:cNvPr>
          <p:cNvSpPr txBox="1"/>
          <p:nvPr/>
        </p:nvSpPr>
        <p:spPr>
          <a:xfrm>
            <a:off x="645091" y="1686823"/>
            <a:ext cx="1154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13 OTTOBRE 2023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9.00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Introduzione,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Elena Paola Lanati</a:t>
            </a:r>
          </a:p>
          <a:p>
            <a:pPr marL="0" indent="0">
              <a:buNone/>
            </a:pPr>
            <a:endParaRPr lang="it-IT" sz="1600" b="1" dirty="0">
              <a:solidFill>
                <a:srgbClr val="D81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1 – Sviluppo e produzione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9.30 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Dalla produzione di 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small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molecules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ai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biodrugs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e </a:t>
            </a:r>
            <a:r>
              <a:rPr lang="it-IT" sz="16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ATMPs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Maria Luisa Nolli,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NCNbio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10.30 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Sviluppo e produzione di ATMP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Massimiliano Petrini, IRST Dino Amadori IRCCS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11.30 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Il regolatorio accompagna tutte le fasi dello sviluppo e produzione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Michela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Gabaldo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Evotec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12.30 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Come cambia la produzione GMP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Cristina Zanini,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BioAir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SpA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*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13.30	Lunch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2 – Il percorso della clinica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14.30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	Lo sviluppo clinico di CAR-T dalle neoplasie ematologiche ai tumori solidi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Concetta Quintarelli, OPBG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15.30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	Lo sviluppo clinico di 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small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molecules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Marco De Vivo, IAMA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Therapeutics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*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16.30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	Il regolamento europeo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Paola Minghetti,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UniMi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*</a:t>
            </a: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17.30 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Conclusioni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D26F04-0A1B-2F9A-1AF6-E7D310DE766D}"/>
              </a:ext>
            </a:extLst>
          </p:cNvPr>
          <p:cNvSpPr txBox="1"/>
          <p:nvPr/>
        </p:nvSpPr>
        <p:spPr>
          <a:xfrm>
            <a:off x="9200770" y="6208748"/>
            <a:ext cx="2991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D8114E"/>
                </a:solidFill>
                <a:latin typeface="Montserrat" panose="00000500000000000000" pitchFamily="2" charset="0"/>
              </a:rPr>
              <a:t>Discussione e domande al termine di ciascun intervento</a:t>
            </a:r>
          </a:p>
        </p:txBody>
      </p:sp>
    </p:spTree>
    <p:extLst>
      <p:ext uri="{BB962C8B-B14F-4D97-AF65-F5344CB8AC3E}">
        <p14:creationId xmlns:p14="http://schemas.microsoft.com/office/powerpoint/2010/main" val="354287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12" y="743416"/>
            <a:ext cx="10944678" cy="876582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>
                <a:latin typeface="Montserrat" panose="00000500000000000000" pitchFamily="2" charset="0"/>
              </a:rPr>
              <a:t>6. Quarta giornata.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27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Fase </a:t>
            </a:r>
            <a:r>
              <a:rPr lang="it-IT" sz="2700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pre</a:t>
            </a:r>
            <a:r>
              <a:rPr lang="it-IT" sz="2700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-market</a:t>
            </a:r>
            <a:r>
              <a:rPr lang="it-IT" sz="2700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dall’approvazione regolatoria alla rimborsabilità </a:t>
            </a:r>
            <a:br>
              <a:rPr lang="it-IT" sz="40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</a:br>
            <a:endParaRPr lang="it-IT" dirty="0">
              <a:latin typeface="Montserrat 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1EE61-19E7-6029-7894-2BF795842C69}"/>
              </a:ext>
            </a:extLst>
          </p:cNvPr>
          <p:cNvSpPr txBox="1"/>
          <p:nvPr/>
        </p:nvSpPr>
        <p:spPr>
          <a:xfrm>
            <a:off x="634812" y="1619998"/>
            <a:ext cx="10510838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 OTTOBRE 2023 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9.00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Introduzione,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Elena Paola Lanati, Maria Luisa Nolli</a:t>
            </a:r>
            <a:endParaRPr lang="it-IT" sz="16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it-IT" sz="1600" b="1" dirty="0">
              <a:solidFill>
                <a:srgbClr val="D81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1 – Il regolatorio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9.30	</a:t>
            </a:r>
            <a:r>
              <a:rPr lang="it-IT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processo regolatorio ed il ruolo di FDA ed il CHMP di EMA </a:t>
            </a:r>
            <a:r>
              <a:rPr lang="it-IT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Armando Genazzani</a:t>
            </a:r>
          </a:p>
          <a:p>
            <a:pPr marL="0" indent="0">
              <a:buNone/>
            </a:pP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10.30	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Ruolo del CAT</a:t>
            </a: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Concetta Quintarelli* / Pompilio*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lvl="0"/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11.30	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La nuova governance dell’AIFA (P&amp;R e </a:t>
            </a:r>
            <a:r>
              <a:rPr lang="it-IT" sz="1600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criteri di valutazione 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dell’innovatività) </a:t>
            </a:r>
            <a:r>
              <a:rPr lang="it-IT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Dario Lidonnici</a:t>
            </a:r>
          </a:p>
          <a:p>
            <a:pPr lvl="0">
              <a:spcAft>
                <a:spcPts val="800"/>
              </a:spcAft>
            </a:pP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12.30	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Il valore scientifico e il ruolo dell’ISS</a:t>
            </a: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Mauro </a:t>
            </a:r>
            <a:r>
              <a:rPr lang="en-US" sz="1600" b="1" kern="100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Biffoni</a:t>
            </a:r>
            <a:r>
              <a:rPr lang="en-US" sz="1600" b="1" kern="1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it-IT" sz="1600" b="1" kern="1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600" i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13.30	Lunch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2 – </a:t>
            </a:r>
            <a:r>
              <a:rPr lang="it-IT" sz="1600" b="1" dirty="0">
                <a:solidFill>
                  <a:srgbClr val="D81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</a:t>
            </a: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 rimborsabilità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14.30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Gli strumenti per valutare la sostenibilità di una terapia </a:t>
            </a: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Andrea </a:t>
            </a:r>
            <a:r>
              <a:rPr lang="it-IT" sz="1600" b="1" kern="100" dirty="0" err="1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Marcellusi</a:t>
            </a: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*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15.30</a:t>
            </a:r>
            <a:r>
              <a:rPr lang="it-IT" sz="1600" b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	</a:t>
            </a:r>
            <a:r>
              <a:rPr lang="it-IT" sz="1600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Il valore della terapia e la valorizzazione azienda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Claudio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Jommi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lvl="0"/>
            <a:r>
              <a:rPr lang="en-US" sz="1600" b="1" kern="1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16.30	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Il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ruolo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delle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Regioni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e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degli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enti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Montserrat" panose="00000500000000000000" pitchFamily="2" charset="0"/>
              </a:rPr>
              <a:t>locali</a:t>
            </a:r>
            <a:r>
              <a:rPr lang="en-US" sz="1600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en-US" sz="1600" b="1" kern="100" dirty="0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Marcello </a:t>
            </a:r>
            <a:r>
              <a:rPr lang="en-US" sz="1600" b="1" kern="100" dirty="0" err="1">
                <a:solidFill>
                  <a:schemeClr val="tx2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Pani</a:t>
            </a:r>
            <a:endParaRPr lang="en-US" sz="1600" b="1" kern="100" dirty="0">
              <a:solidFill>
                <a:schemeClr val="tx2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Conclusioni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D76264-7132-D302-985F-9B616ED7C782}"/>
              </a:ext>
            </a:extLst>
          </p:cNvPr>
          <p:cNvSpPr txBox="1"/>
          <p:nvPr/>
        </p:nvSpPr>
        <p:spPr>
          <a:xfrm>
            <a:off x="9200770" y="6208748"/>
            <a:ext cx="2991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D8114E"/>
                </a:solidFill>
                <a:latin typeface="Montserrat" panose="00000500000000000000" pitchFamily="2" charset="0"/>
              </a:rPr>
              <a:t>Discussione e domande al termine di ciascun intervento</a:t>
            </a:r>
          </a:p>
        </p:txBody>
      </p:sp>
    </p:spTree>
    <p:extLst>
      <p:ext uri="{BB962C8B-B14F-4D97-AF65-F5344CB8AC3E}">
        <p14:creationId xmlns:p14="http://schemas.microsoft.com/office/powerpoint/2010/main" val="274771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087D6-C17B-CC97-B945-57ACC6B1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31" y="10555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 "/>
              </a:rPr>
              <a:t>7. Patrocini richiesti</a:t>
            </a:r>
          </a:p>
        </p:txBody>
      </p:sp>
      <p:pic>
        <p:nvPicPr>
          <p:cNvPr id="1028" name="Picture 4" descr="home | Università degli Studi di Milano Statale">
            <a:extLst>
              <a:ext uri="{FF2B5EF4-FFF2-40B4-BE49-F238E27FC236}">
                <a16:creationId xmlns:a16="http://schemas.microsoft.com/office/drawing/2014/main" id="{7D114A5B-86AA-B529-6883-EB5E81B4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0" y="4743146"/>
            <a:ext cx="2197578" cy="7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rand Identity - Università degli Studi di Pavia">
            <a:extLst>
              <a:ext uri="{FF2B5EF4-FFF2-40B4-BE49-F238E27FC236}">
                <a16:creationId xmlns:a16="http://schemas.microsoft.com/office/drawing/2014/main" id="{C215C32E-0671-D130-F1A1-C1D2974F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95" y="3313447"/>
            <a:ext cx="2277749" cy="8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rmindustria – Associazione delle imprese del farmaco – aderente a  Confindustria">
            <a:extLst>
              <a:ext uri="{FF2B5EF4-FFF2-40B4-BE49-F238E27FC236}">
                <a16:creationId xmlns:a16="http://schemas.microsoft.com/office/drawing/2014/main" id="{038982EF-E0A8-2FC0-093B-6D516E793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22423" r="6362" b="9892"/>
          <a:stretch/>
        </p:blipFill>
        <p:spPr bwMode="auto">
          <a:xfrm>
            <a:off x="6541024" y="1839199"/>
            <a:ext cx="2371099" cy="8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43140546-A698-324E-E450-9E8C69E5F0DB}"/>
              </a:ext>
            </a:extLst>
          </p:cNvPr>
          <p:cNvCxnSpPr>
            <a:cxnSpLocks/>
          </p:cNvCxnSpPr>
          <p:nvPr/>
        </p:nvCxnSpPr>
        <p:spPr>
          <a:xfrm>
            <a:off x="4001377" y="2869068"/>
            <a:ext cx="745039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luster Nazionale Scienze della Vita Alisei">
            <a:extLst>
              <a:ext uri="{FF2B5EF4-FFF2-40B4-BE49-F238E27FC236}">
                <a16:creationId xmlns:a16="http://schemas.microsoft.com/office/drawing/2014/main" id="{1081D268-1C27-CDD5-CE41-7616D8208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24038" b="22104"/>
          <a:stretch/>
        </p:blipFill>
        <p:spPr bwMode="auto">
          <a:xfrm>
            <a:off x="4438957" y="3391737"/>
            <a:ext cx="1998951" cy="5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D38854-27A1-ED3B-CF50-01D68C7CA612}"/>
              </a:ext>
            </a:extLst>
          </p:cNvPr>
          <p:cNvCxnSpPr>
            <a:cxnSpLocks/>
          </p:cNvCxnSpPr>
          <p:nvPr/>
        </p:nvCxnSpPr>
        <p:spPr>
          <a:xfrm>
            <a:off x="3626186" y="1419966"/>
            <a:ext cx="0" cy="47848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Italian Tech Alliance">
            <a:extLst>
              <a:ext uri="{FF2B5EF4-FFF2-40B4-BE49-F238E27FC236}">
                <a16:creationId xmlns:a16="http://schemas.microsoft.com/office/drawing/2014/main" id="{D4007689-1FB4-A670-5C97-3840B6D5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92" y="3334915"/>
            <a:ext cx="1998950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data 3">
            <a:extLst>
              <a:ext uri="{FF2B5EF4-FFF2-40B4-BE49-F238E27FC236}">
                <a16:creationId xmlns:a16="http://schemas.microsoft.com/office/drawing/2014/main" id="{E3D343E4-5B09-1057-60E7-C9292B2B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pic>
        <p:nvPicPr>
          <p:cNvPr id="7" name="Immagine 6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A879901F-56F2-086C-4F1C-2021B0861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5" y="1723081"/>
            <a:ext cx="2277749" cy="1056047"/>
          </a:xfrm>
          <a:prstGeom prst="rect">
            <a:avLst/>
          </a:prstGeom>
        </p:spPr>
      </p:pic>
      <p:pic>
        <p:nvPicPr>
          <p:cNvPr id="11" name="Immagine 10" descr="Immagine che contiene simbolo, Carattere, verde, logo&#10;&#10;Descrizione generata automaticamente">
            <a:extLst>
              <a:ext uri="{FF2B5EF4-FFF2-40B4-BE49-F238E27FC236}">
                <a16:creationId xmlns:a16="http://schemas.microsoft.com/office/drawing/2014/main" id="{915C9D2A-2021-DC94-3579-20C388CFA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23" y="4649320"/>
            <a:ext cx="1099769" cy="738531"/>
          </a:xfrm>
          <a:prstGeom prst="rect">
            <a:avLst/>
          </a:prstGeom>
        </p:spPr>
      </p:pic>
      <p:pic>
        <p:nvPicPr>
          <p:cNvPr id="12" name="Immagine 11" descr="Immagine che contiene schermata, Elementi grafici, grafica, design&#10;&#10;Descrizione generata automaticamente">
            <a:extLst>
              <a:ext uri="{FF2B5EF4-FFF2-40B4-BE49-F238E27FC236}">
                <a16:creationId xmlns:a16="http://schemas.microsoft.com/office/drawing/2014/main" id="{EB2782BD-52EF-31C0-3F61-A732383D9F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9" b="32911"/>
          <a:stretch/>
        </p:blipFill>
        <p:spPr>
          <a:xfrm>
            <a:off x="9038488" y="3197819"/>
            <a:ext cx="2816259" cy="983455"/>
          </a:xfrm>
          <a:prstGeom prst="rect">
            <a:avLst/>
          </a:prstGeom>
        </p:spPr>
      </p:pic>
      <p:pic>
        <p:nvPicPr>
          <p:cNvPr id="8" name="Immagine 7" descr="Immagine che contiene Carattere, Elementi grafici, grafica, schermata&#10;&#10;Descrizione generata automaticamente">
            <a:extLst>
              <a:ext uri="{FF2B5EF4-FFF2-40B4-BE49-F238E27FC236}">
                <a16:creationId xmlns:a16="http://schemas.microsoft.com/office/drawing/2014/main" id="{25752C25-929E-A030-7593-DBFE18CAE3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11" y="4592424"/>
            <a:ext cx="1892354" cy="7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50A87B3-E764-90C7-5F9F-6AB83216693A}"/>
              </a:ext>
            </a:extLst>
          </p:cNvPr>
          <p:cNvSpPr/>
          <p:nvPr/>
        </p:nvSpPr>
        <p:spPr>
          <a:xfrm>
            <a:off x="1102135" y="1605908"/>
            <a:ext cx="2192286" cy="2015613"/>
          </a:xfrm>
          <a:prstGeom prst="roundRect">
            <a:avLst/>
          </a:prstGeom>
          <a:solidFill>
            <a:srgbClr val="FEEAF0"/>
          </a:solidFill>
          <a:ln>
            <a:solidFill>
              <a:srgbClr val="FE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69" y="393334"/>
            <a:ext cx="10210347" cy="743119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 "/>
              </a:rPr>
              <a:t>8. Manifesto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pic>
        <p:nvPicPr>
          <p:cNvPr id="2050" name="Picture 2" descr="Icona Gender Equality in stile iOS">
            <a:extLst>
              <a:ext uri="{FF2B5EF4-FFF2-40B4-BE49-F238E27FC236}">
                <a16:creationId xmlns:a16="http://schemas.microsoft.com/office/drawing/2014/main" id="{AD9012C6-C915-553D-4319-1E2A30D7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65" y="1849083"/>
            <a:ext cx="1533312" cy="153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04E2A12-A95B-E49B-DE91-664FFBC34B52}"/>
              </a:ext>
            </a:extLst>
          </p:cNvPr>
          <p:cNvSpPr txBox="1"/>
          <p:nvPr/>
        </p:nvSpPr>
        <p:spPr>
          <a:xfrm>
            <a:off x="1170961" y="3752385"/>
            <a:ext cx="212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GENDER EQUALITY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3A6E846-4028-CD5C-3933-58569CDAB6D3}"/>
              </a:ext>
            </a:extLst>
          </p:cNvPr>
          <p:cNvSpPr/>
          <p:nvPr/>
        </p:nvSpPr>
        <p:spPr>
          <a:xfrm>
            <a:off x="4921148" y="1605908"/>
            <a:ext cx="2192286" cy="20156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7224D2D-41BA-C93E-9035-1B36CE9BFD0B}"/>
              </a:ext>
            </a:extLst>
          </p:cNvPr>
          <p:cNvSpPr txBox="1"/>
          <p:nvPr/>
        </p:nvSpPr>
        <p:spPr>
          <a:xfrm>
            <a:off x="4934591" y="3752385"/>
            <a:ext cx="212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IMPATTO 0</a:t>
            </a:r>
            <a:endParaRPr lang="it-IT" b="1" dirty="0">
              <a:latin typeface="Montserrat" panose="00000500000000000000" pitchFamily="2" charset="0"/>
            </a:endParaRPr>
          </a:p>
        </p:txBody>
      </p:sp>
      <p:pic>
        <p:nvPicPr>
          <p:cNvPr id="2062" name="Picture 14" descr="Responsible consumption - Free arrows icons">
            <a:extLst>
              <a:ext uri="{FF2B5EF4-FFF2-40B4-BE49-F238E27FC236}">
                <a16:creationId xmlns:a16="http://schemas.microsoft.com/office/drawing/2014/main" id="{E9A0F539-8FC0-A645-9F22-32A0090D6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62" y="1912159"/>
            <a:ext cx="1471298" cy="147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57E4A6DD-530F-167E-DFA6-0D1B63D2E0D1}"/>
              </a:ext>
            </a:extLst>
          </p:cNvPr>
          <p:cNvSpPr/>
          <p:nvPr/>
        </p:nvSpPr>
        <p:spPr>
          <a:xfrm>
            <a:off x="8828753" y="1589635"/>
            <a:ext cx="2192286" cy="2015613"/>
          </a:xfrm>
          <a:prstGeom prst="roundRect">
            <a:avLst/>
          </a:prstGeom>
          <a:solidFill>
            <a:srgbClr val="E9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6D3023-468F-ACC9-6B82-9B08DD73A721}"/>
              </a:ext>
            </a:extLst>
          </p:cNvPr>
          <p:cNvSpPr txBox="1"/>
          <p:nvPr/>
        </p:nvSpPr>
        <p:spPr>
          <a:xfrm>
            <a:off x="8774114" y="3752385"/>
            <a:ext cx="212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QUALITY</a:t>
            </a:r>
            <a:r>
              <a:rPr lang="it-IT" b="1" dirty="0">
                <a:latin typeface="Montserrat" panose="00000500000000000000" pitchFamily="2" charset="0"/>
              </a:rPr>
              <a:t> </a:t>
            </a:r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EDUCATION</a:t>
            </a:r>
          </a:p>
        </p:txBody>
      </p:sp>
      <p:pic>
        <p:nvPicPr>
          <p:cNvPr id="2064" name="Picture 16" descr="Education - Free education icons">
            <a:extLst>
              <a:ext uri="{FF2B5EF4-FFF2-40B4-BE49-F238E27FC236}">
                <a16:creationId xmlns:a16="http://schemas.microsoft.com/office/drawing/2014/main" id="{1AE63338-F642-F88C-13BB-B2CCDA4D8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05" y="1723058"/>
            <a:ext cx="1643758" cy="1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432C3969-828F-B1AC-B838-71712EC487D1}"/>
              </a:ext>
            </a:extLst>
          </p:cNvPr>
          <p:cNvSpPr/>
          <p:nvPr/>
        </p:nvSpPr>
        <p:spPr>
          <a:xfrm>
            <a:off x="657627" y="1494726"/>
            <a:ext cx="3061114" cy="46790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F6AE2DC1-DCED-4509-DFEF-897E47390937}"/>
              </a:ext>
            </a:extLst>
          </p:cNvPr>
          <p:cNvSpPr/>
          <p:nvPr/>
        </p:nvSpPr>
        <p:spPr>
          <a:xfrm>
            <a:off x="4465764" y="1494725"/>
            <a:ext cx="3061114" cy="46790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2FB62186-7447-2C08-F42D-40C63D28DBB3}"/>
              </a:ext>
            </a:extLst>
          </p:cNvPr>
          <p:cNvSpPr/>
          <p:nvPr/>
        </p:nvSpPr>
        <p:spPr>
          <a:xfrm>
            <a:off x="8305287" y="1494726"/>
            <a:ext cx="3061114" cy="46790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3DB2AF2-516F-8C2C-A13F-DFEDDF2DD910}"/>
              </a:ext>
            </a:extLst>
          </p:cNvPr>
          <p:cNvSpPr txBox="1"/>
          <p:nvPr/>
        </p:nvSpPr>
        <p:spPr>
          <a:xfrm>
            <a:off x="757138" y="4407687"/>
            <a:ext cx="2930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Garantiamo una partecipazione femminile almeno del </a:t>
            </a:r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50%</a:t>
            </a:r>
          </a:p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E05EB19-D32B-CF29-6CA1-8D5A8A23C516}"/>
              </a:ext>
            </a:extLst>
          </p:cNvPr>
          <p:cNvSpPr txBox="1"/>
          <p:nvPr/>
        </p:nvSpPr>
        <p:spPr>
          <a:xfrm>
            <a:off x="8400717" y="4407687"/>
            <a:ext cx="2987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latin typeface="Montserrat" panose="00000500000000000000" pitchFamily="2" charset="0"/>
              </a:rPr>
              <a:t>I relatori firmeranno una </a:t>
            </a:r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carta etica della formazione, </a:t>
            </a:r>
            <a:r>
              <a:rPr lang="it-IT" dirty="0">
                <a:solidFill>
                  <a:schemeClr val="tx2"/>
                </a:solidFill>
                <a:latin typeface="Montserrat" panose="00000500000000000000" pitchFamily="2" charset="0"/>
              </a:rPr>
              <a:t>a garanzia dell’impegno e dell’altissima qualità dei contenuti formativi</a:t>
            </a: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8690B1D-5489-44B8-036B-86D6AC28373F}"/>
              </a:ext>
            </a:extLst>
          </p:cNvPr>
          <p:cNvSpPr txBox="1"/>
          <p:nvPr/>
        </p:nvSpPr>
        <p:spPr>
          <a:xfrm>
            <a:off x="4601075" y="4379019"/>
            <a:ext cx="2817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  <a:latin typeface="Montserrat" panose="00000500000000000000" pitchFamily="2" charset="0"/>
              </a:rPr>
              <a:t>Garantiamo un </a:t>
            </a:r>
            <a:r>
              <a:rPr lang="it-IT" b="1" dirty="0">
                <a:solidFill>
                  <a:schemeClr val="tx2"/>
                </a:solidFill>
                <a:latin typeface="Montserrat" panose="00000500000000000000" pitchFamily="2" charset="0"/>
              </a:rPr>
              <a:t>efficiente utilizzo delle risorse</a:t>
            </a:r>
            <a:r>
              <a:rPr lang="it-IT" dirty="0">
                <a:solidFill>
                  <a:schemeClr val="tx2"/>
                </a:solidFill>
                <a:latin typeface="Montserrat" panose="00000500000000000000" pitchFamily="2" charset="0"/>
              </a:rPr>
              <a:t> economiche e ambientali disponibili. </a:t>
            </a:r>
          </a:p>
        </p:txBody>
      </p:sp>
    </p:spTree>
    <p:extLst>
      <p:ext uri="{BB962C8B-B14F-4D97-AF65-F5344CB8AC3E}">
        <p14:creationId xmlns:p14="http://schemas.microsoft.com/office/powerpoint/2010/main" val="128454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193667"/>
            <a:ext cx="10620352" cy="1147732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" panose="00000500000000000000" pitchFamily="2" charset="0"/>
              </a:rPr>
              <a:t>9. Format- output 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F68D55E-2369-46D9-B6FF-F99F0953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DA236C53-7585-DF60-DDD6-D003474EF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246785"/>
              </p:ext>
            </p:extLst>
          </p:nvPr>
        </p:nvGraphicFramePr>
        <p:xfrm>
          <a:off x="1366566" y="1637357"/>
          <a:ext cx="9458868" cy="225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3448A179-0E6E-45CE-0382-A38713B877AA}"/>
              </a:ext>
            </a:extLst>
          </p:cNvPr>
          <p:cNvSpPr/>
          <p:nvPr/>
        </p:nvSpPr>
        <p:spPr>
          <a:xfrm>
            <a:off x="3290616" y="4311194"/>
            <a:ext cx="5391150" cy="1143000"/>
          </a:xfrm>
          <a:prstGeom prst="roundRect">
            <a:avLst/>
          </a:prstGeom>
          <a:noFill/>
          <a:ln>
            <a:solidFill>
              <a:srgbClr val="003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ysClr val="windowText" lastClr="000000"/>
                </a:solidFill>
                <a:latin typeface="Montserrat" panose="00000500000000000000" pitchFamily="2" charset="0"/>
              </a:rPr>
              <a:t>Materiale formativo – attestato di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225262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81" y="187089"/>
            <a:ext cx="10620352" cy="1147732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" panose="00000500000000000000" pitchFamily="2" charset="0"/>
              </a:rPr>
              <a:t>10. Timing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F68D55E-2369-46D9-B6FF-F99F0953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S.r.l. </a:t>
            </a:r>
            <a:r>
              <a:rPr lang="it-IT" dirty="0"/>
              <a:t>Società Benefit </a:t>
            </a:r>
            <a:r>
              <a:rPr kumimoji="0" lang="it-IT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– UNAUTHORIZED REPRODUCTION IS PROHIBITED FOR ALL CONTENT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596CE713-F703-D3B3-12AB-F7124F3B5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118328"/>
              </p:ext>
            </p:extLst>
          </p:nvPr>
        </p:nvGraphicFramePr>
        <p:xfrm>
          <a:off x="855965" y="1957876"/>
          <a:ext cx="10934700" cy="322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E12C107-0177-C91C-FEFB-D234AB658E0C}"/>
              </a:ext>
            </a:extLst>
          </p:cNvPr>
          <p:cNvSpPr/>
          <p:nvPr/>
        </p:nvSpPr>
        <p:spPr>
          <a:xfrm>
            <a:off x="855965" y="4217906"/>
            <a:ext cx="2161856" cy="715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Montserrat" panose="00000500000000000000" pitchFamily="2" charset="0"/>
              </a:rPr>
              <a:t>15 settembre 2023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7EE70A3-38B9-C105-7E3A-5DEC79CCA737}"/>
              </a:ext>
            </a:extLst>
          </p:cNvPr>
          <p:cNvSpPr/>
          <p:nvPr/>
        </p:nvSpPr>
        <p:spPr>
          <a:xfrm>
            <a:off x="3667543" y="4217904"/>
            <a:ext cx="2161856" cy="7152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Montserrat" panose="00000500000000000000" pitchFamily="2" charset="0"/>
              </a:rPr>
              <a:t>29 settembre 2023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9CDDFA2-7575-87EE-E033-60C96843C8C8}"/>
              </a:ext>
            </a:extLst>
          </p:cNvPr>
          <p:cNvSpPr/>
          <p:nvPr/>
        </p:nvSpPr>
        <p:spPr>
          <a:xfrm>
            <a:off x="6479122" y="4217904"/>
            <a:ext cx="2112226" cy="715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Montserrat" panose="00000500000000000000" pitchFamily="2" charset="0"/>
              </a:rPr>
              <a:t>13 ottobre 2023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AA831C1-40D1-59E3-D9A7-C2A4B858E266}"/>
              </a:ext>
            </a:extLst>
          </p:cNvPr>
          <p:cNvSpPr/>
          <p:nvPr/>
        </p:nvSpPr>
        <p:spPr>
          <a:xfrm>
            <a:off x="9305448" y="4217905"/>
            <a:ext cx="2201560" cy="7152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Montserrat" panose="00000500000000000000" pitchFamily="2" charset="0"/>
              </a:rPr>
              <a:t>27 ottobre 2023</a:t>
            </a:r>
          </a:p>
        </p:txBody>
      </p:sp>
    </p:spTree>
    <p:extLst>
      <p:ext uri="{BB962C8B-B14F-4D97-AF65-F5344CB8AC3E}">
        <p14:creationId xmlns:p14="http://schemas.microsoft.com/office/powerpoint/2010/main" val="1706907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818" y="1271822"/>
            <a:ext cx="10412365" cy="1147732"/>
          </a:xfrm>
        </p:spPr>
        <p:txBody>
          <a:bodyPr>
            <a:normAutofit/>
          </a:bodyPr>
          <a:lstStyle/>
          <a:p>
            <a:r>
              <a:rPr lang="it-IT" dirty="0">
                <a:latin typeface="Montserrat" panose="00000500000000000000" pitchFamily="2" charset="0"/>
              </a:rPr>
              <a:t>Grazie.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F68D55E-2369-46D9-B6FF-F99F0953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5D52D35A-CA02-5250-570B-787F5F001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75" y="3173076"/>
            <a:ext cx="3744356" cy="92438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3C0CB0-9B3F-2A09-7F7D-2E3DBC7786FC}"/>
              </a:ext>
            </a:extLst>
          </p:cNvPr>
          <p:cNvSpPr txBox="1"/>
          <p:nvPr/>
        </p:nvSpPr>
        <p:spPr>
          <a:xfrm>
            <a:off x="3439611" y="5351158"/>
            <a:ext cx="531277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 </a:t>
            </a:r>
          </a:p>
          <a:p>
            <a:pPr algn="ctr"/>
            <a:r>
              <a:rPr lang="it-IT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Indicon S.r.l. Società Benefit </a:t>
            </a:r>
          </a:p>
          <a:p>
            <a:pPr algn="ctr"/>
            <a:r>
              <a:rPr lang="it-IT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Via Saffi 10 – 20123 Milano </a:t>
            </a:r>
          </a:p>
          <a:p>
            <a:pPr algn="ctr"/>
            <a:r>
              <a:rPr lang="it-IT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 PEC: indicon@pec.it • Capitale sociale 100.000,00 € </a:t>
            </a:r>
            <a:r>
              <a:rPr lang="it-IT" sz="1100" b="0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i.v</a:t>
            </a:r>
            <a:r>
              <a:rPr lang="it-IT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.  </a:t>
            </a:r>
          </a:p>
          <a:p>
            <a:pPr algn="ctr"/>
            <a:r>
              <a:rPr lang="it-IT" sz="11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Montserrat" panose="00000500000000000000" pitchFamily="2" charset="0"/>
              </a:rPr>
              <a:t>P.IVA/CF 11647700969 </a:t>
            </a:r>
          </a:p>
          <a:p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C7133D-CD4D-3DF4-220C-DE4C72C2E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r="5312"/>
          <a:stretch/>
        </p:blipFill>
        <p:spPr>
          <a:xfrm>
            <a:off x="6307106" y="2842377"/>
            <a:ext cx="4270991" cy="15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8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C6FA6AC-9C2E-3C70-A27C-0E79068E1CC3}"/>
              </a:ext>
            </a:extLst>
          </p:cNvPr>
          <p:cNvGrpSpPr/>
          <p:nvPr/>
        </p:nvGrpSpPr>
        <p:grpSpPr>
          <a:xfrm>
            <a:off x="9865728" y="2687373"/>
            <a:ext cx="1696790" cy="1636926"/>
            <a:chOff x="9501115" y="3984683"/>
            <a:chExt cx="1696790" cy="1636926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9574E5C4-B264-56F5-3ABD-3C8E4DB5EA79}"/>
                </a:ext>
              </a:extLst>
            </p:cNvPr>
            <p:cNvSpPr txBox="1"/>
            <p:nvPr/>
          </p:nvSpPr>
          <p:spPr>
            <a:xfrm>
              <a:off x="10109009" y="5231427"/>
              <a:ext cx="108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DTx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</a:p>
          </p:txBody>
        </p:sp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71B63A04-CA33-365B-6350-2F4EA8A40C80}"/>
                </a:ext>
              </a:extLst>
            </p:cNvPr>
            <p:cNvSpPr/>
            <p:nvPr/>
          </p:nvSpPr>
          <p:spPr>
            <a:xfrm>
              <a:off x="9501115" y="3984683"/>
              <a:ext cx="1630017" cy="16369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6FBB9A06-E74E-FB5E-CBDF-17DE5D7071CA}"/>
              </a:ext>
            </a:extLst>
          </p:cNvPr>
          <p:cNvGrpSpPr/>
          <p:nvPr/>
        </p:nvGrpSpPr>
        <p:grpSpPr>
          <a:xfrm>
            <a:off x="2752451" y="2716369"/>
            <a:ext cx="2327532" cy="1636926"/>
            <a:chOff x="3476594" y="3960767"/>
            <a:chExt cx="2327532" cy="1636926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FB8342A-0430-6AF1-F718-3A17A8A2673F}"/>
                </a:ext>
              </a:extLst>
            </p:cNvPr>
            <p:cNvSpPr txBox="1"/>
            <p:nvPr/>
          </p:nvSpPr>
          <p:spPr>
            <a:xfrm>
              <a:off x="3949792" y="4941991"/>
              <a:ext cx="108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RNA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A22CD1AE-44E1-9950-5833-F815E10667BC}"/>
                </a:ext>
              </a:extLst>
            </p:cNvPr>
            <p:cNvGrpSpPr/>
            <p:nvPr/>
          </p:nvGrpSpPr>
          <p:grpSpPr>
            <a:xfrm>
              <a:off x="3476594" y="3960767"/>
              <a:ext cx="2327532" cy="1636926"/>
              <a:chOff x="3476594" y="3960767"/>
              <a:chExt cx="2327532" cy="1636926"/>
            </a:xfrm>
          </p:grpSpPr>
          <p:pic>
            <p:nvPicPr>
              <p:cNvPr id="12" name="Elemento grafico 11" descr="DNA contorno">
                <a:extLst>
                  <a:ext uri="{FF2B5EF4-FFF2-40B4-BE49-F238E27FC236}">
                    <a16:creationId xmlns:a16="http://schemas.microsoft.com/office/drawing/2014/main" id="{E072185D-CEFC-1E79-4D8E-4FF50B699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21412900">
                <a:off x="3825313" y="4040695"/>
                <a:ext cx="868470" cy="868470"/>
              </a:xfrm>
              <a:prstGeom prst="rect">
                <a:avLst/>
              </a:prstGeom>
            </p:spPr>
          </p:pic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BC91864-5CB1-D2E0-9403-8B8158319D4E}"/>
                  </a:ext>
                </a:extLst>
              </p:cNvPr>
              <p:cNvSpPr txBox="1"/>
              <p:nvPr/>
            </p:nvSpPr>
            <p:spPr>
              <a:xfrm>
                <a:off x="3618570" y="5178515"/>
                <a:ext cx="21855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3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5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+mn-cs"/>
                  </a:rPr>
                  <a:t>GENE EDITING</a:t>
                </a:r>
                <a:endParaRPr kumimoji="0" lang="it-IT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7D7A69FF-A1C3-1103-633F-FAE8407B09C9}"/>
                  </a:ext>
                </a:extLst>
              </p:cNvPr>
              <p:cNvSpPr/>
              <p:nvPr/>
            </p:nvSpPr>
            <p:spPr>
              <a:xfrm>
                <a:off x="3476594" y="3960767"/>
                <a:ext cx="1630017" cy="163692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B966345-2515-E013-A17C-300E567692BE}"/>
              </a:ext>
            </a:extLst>
          </p:cNvPr>
          <p:cNvGrpSpPr/>
          <p:nvPr/>
        </p:nvGrpSpPr>
        <p:grpSpPr>
          <a:xfrm>
            <a:off x="6333896" y="2701598"/>
            <a:ext cx="1630017" cy="1636926"/>
            <a:chOff x="7075381" y="3934455"/>
            <a:chExt cx="1630017" cy="1636926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68F05C45-0BB5-8A26-BAAB-971AA6FA348C}"/>
                </a:ext>
              </a:extLst>
            </p:cNvPr>
            <p:cNvGrpSpPr/>
            <p:nvPr/>
          </p:nvGrpSpPr>
          <p:grpSpPr>
            <a:xfrm>
              <a:off x="7425257" y="4242717"/>
              <a:ext cx="1088896" cy="1278560"/>
              <a:chOff x="7425257" y="4242717"/>
              <a:chExt cx="1088896" cy="1278560"/>
            </a:xfrm>
          </p:grpSpPr>
          <p:pic>
            <p:nvPicPr>
              <p:cNvPr id="16" name="Elemento grafico 15" descr="Piastra di Petri contorno">
                <a:extLst>
                  <a:ext uri="{FF2B5EF4-FFF2-40B4-BE49-F238E27FC236}">
                    <a16:creationId xmlns:a16="http://schemas.microsoft.com/office/drawing/2014/main" id="{4471D0C4-BE1D-2BDA-73AE-160233EDE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12505" y="424271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20E63300-2774-C81E-3B01-9A22147608A5}"/>
                  </a:ext>
                </a:extLst>
              </p:cNvPr>
              <p:cNvSpPr txBox="1"/>
              <p:nvPr/>
            </p:nvSpPr>
            <p:spPr>
              <a:xfrm>
                <a:off x="7425257" y="5151945"/>
                <a:ext cx="1088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3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5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+mn-cs"/>
                  </a:rPr>
                  <a:t>CELLS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57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+mn-cs"/>
                  </a:rPr>
                  <a:t> </a:t>
                </a:r>
              </a:p>
            </p:txBody>
          </p:sp>
        </p:grpSp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E6A66224-3862-F79A-81BE-31F638FD52E6}"/>
                </a:ext>
              </a:extLst>
            </p:cNvPr>
            <p:cNvSpPr/>
            <p:nvPr/>
          </p:nvSpPr>
          <p:spPr>
            <a:xfrm>
              <a:off x="7075381" y="3934455"/>
              <a:ext cx="1630017" cy="16369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293A528A-6140-B9BF-4F72-117EB3B9290E}"/>
              </a:ext>
            </a:extLst>
          </p:cNvPr>
          <p:cNvSpPr/>
          <p:nvPr/>
        </p:nvSpPr>
        <p:spPr>
          <a:xfrm>
            <a:off x="449027" y="2481350"/>
            <a:ext cx="11180264" cy="2048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731AB0E-DCA0-CB65-04E5-6BC932C51F78}"/>
              </a:ext>
            </a:extLst>
          </p:cNvPr>
          <p:cNvSpPr txBox="1"/>
          <p:nvPr/>
        </p:nvSpPr>
        <p:spPr>
          <a:xfrm>
            <a:off x="5162212" y="4990518"/>
            <a:ext cx="218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8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BIOTECH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38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4EAA1B9-E831-9AE3-1CEC-31F816AB62A3}"/>
              </a:ext>
            </a:extLst>
          </p:cNvPr>
          <p:cNvGrpSpPr/>
          <p:nvPr/>
        </p:nvGrpSpPr>
        <p:grpSpPr>
          <a:xfrm>
            <a:off x="4554600" y="2687373"/>
            <a:ext cx="1630017" cy="1636926"/>
            <a:chOff x="5152192" y="3957546"/>
            <a:chExt cx="1630017" cy="1636926"/>
          </a:xfrm>
        </p:grpSpPr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C68C0E40-D14C-966E-F6CF-5DD7CFB761B3}"/>
                </a:ext>
              </a:extLst>
            </p:cNvPr>
            <p:cNvSpPr txBox="1"/>
            <p:nvPr/>
          </p:nvSpPr>
          <p:spPr>
            <a:xfrm>
              <a:off x="5509987" y="5167670"/>
              <a:ext cx="108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VECTORS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</a:p>
          </p:txBody>
        </p:sp>
        <p:sp>
          <p:nvSpPr>
            <p:cNvPr id="41" name="Rettangolo con angoli arrotondati 40">
              <a:extLst>
                <a:ext uri="{FF2B5EF4-FFF2-40B4-BE49-F238E27FC236}">
                  <a16:creationId xmlns:a16="http://schemas.microsoft.com/office/drawing/2014/main" id="{A4E4EA36-809E-6975-6B10-DB01B60BC32F}"/>
                </a:ext>
              </a:extLst>
            </p:cNvPr>
            <p:cNvSpPr/>
            <p:nvPr/>
          </p:nvSpPr>
          <p:spPr>
            <a:xfrm>
              <a:off x="5152192" y="3957546"/>
              <a:ext cx="1630017" cy="16369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" descr="Gmos PNG Transparent Images Free Download | Vector Files | Pngtree">
              <a:extLst>
                <a:ext uri="{FF2B5EF4-FFF2-40B4-BE49-F238E27FC236}">
                  <a16:creationId xmlns:a16="http://schemas.microsoft.com/office/drawing/2014/main" id="{7D145FAE-2BD9-68E1-7943-F7803D15F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922" y="4101412"/>
              <a:ext cx="1068544" cy="1068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967BEB2-47D4-A6EA-7E2B-C792201C101C}"/>
              </a:ext>
            </a:extLst>
          </p:cNvPr>
          <p:cNvSpPr/>
          <p:nvPr/>
        </p:nvSpPr>
        <p:spPr>
          <a:xfrm>
            <a:off x="630282" y="2687373"/>
            <a:ext cx="1920028" cy="16369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1E4C47-F063-9556-F144-BE7A0F59A621}"/>
              </a:ext>
            </a:extLst>
          </p:cNvPr>
          <p:cNvSpPr txBox="1"/>
          <p:nvPr/>
        </p:nvSpPr>
        <p:spPr>
          <a:xfrm>
            <a:off x="686986" y="3845847"/>
            <a:ext cx="2099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85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IMMUNOLOGICALS</a:t>
            </a:r>
          </a:p>
        </p:txBody>
      </p:sp>
      <p:pic>
        <p:nvPicPr>
          <p:cNvPr id="1028" name="Picture 4" descr="Anticorpo Illustrazioni e vettori stock - iStock">
            <a:extLst>
              <a:ext uri="{FF2B5EF4-FFF2-40B4-BE49-F238E27FC236}">
                <a16:creationId xmlns:a16="http://schemas.microsoft.com/office/drawing/2014/main" id="{9A98C371-BFFD-3D81-4E65-B465FF01E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2386" r="20752" b="21332"/>
          <a:stretch/>
        </p:blipFill>
        <p:spPr bwMode="auto">
          <a:xfrm>
            <a:off x="1160639" y="2960738"/>
            <a:ext cx="844383" cy="81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DDD2679B-174B-F1A9-D42B-399631D3768A}"/>
              </a:ext>
            </a:extLst>
          </p:cNvPr>
          <p:cNvGrpSpPr/>
          <p:nvPr/>
        </p:nvGrpSpPr>
        <p:grpSpPr>
          <a:xfrm>
            <a:off x="8099812" y="2733378"/>
            <a:ext cx="1630017" cy="1598773"/>
            <a:chOff x="9196154" y="3921728"/>
            <a:chExt cx="1630017" cy="1636926"/>
          </a:xfrm>
        </p:grpSpPr>
        <p:pic>
          <p:nvPicPr>
            <p:cNvPr id="22" name="Elemento grafico 21" descr="Microscopio contorno">
              <a:extLst>
                <a:ext uri="{FF2B5EF4-FFF2-40B4-BE49-F238E27FC236}">
                  <a16:creationId xmlns:a16="http://schemas.microsoft.com/office/drawing/2014/main" id="{696B3019-DC36-E53A-1BFE-FCCCA7BB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42480" y="4126546"/>
              <a:ext cx="914400" cy="914400"/>
            </a:xfrm>
            <a:prstGeom prst="rect">
              <a:avLst/>
            </a:prstGeom>
          </p:spPr>
        </p:pic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5CB012AD-1D05-04C9-69BA-39C5A8D5A2F4}"/>
                </a:ext>
              </a:extLst>
            </p:cNvPr>
            <p:cNvSpPr txBox="1"/>
            <p:nvPr/>
          </p:nvSpPr>
          <p:spPr>
            <a:xfrm>
              <a:off x="9649378" y="5162007"/>
              <a:ext cx="1088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ATMP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5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 </a:t>
              </a: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7D43ACE-606D-5EA9-32A6-1CF95F2419B5}"/>
                </a:ext>
              </a:extLst>
            </p:cNvPr>
            <p:cNvSpPr/>
            <p:nvPr/>
          </p:nvSpPr>
          <p:spPr>
            <a:xfrm>
              <a:off x="9196154" y="3921728"/>
              <a:ext cx="1630017" cy="16369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6" name="Picture 2" descr="digital Icon - Free PNG &amp; SVG 2743702 - Noun Project">
            <a:extLst>
              <a:ext uri="{FF2B5EF4-FFF2-40B4-BE49-F238E27FC236}">
                <a16:creationId xmlns:a16="http://schemas.microsoft.com/office/drawing/2014/main" id="{8E5BDA8D-F2DF-E86D-B7F2-E7B700C4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506" y="2879459"/>
            <a:ext cx="985199" cy="98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C8D168A2-77F9-8F86-2235-ABFA51313F23}"/>
              </a:ext>
            </a:extLst>
          </p:cNvPr>
          <p:cNvSpPr txBox="1">
            <a:spLocks/>
          </p:cNvSpPr>
          <p:nvPr/>
        </p:nvSpPr>
        <p:spPr>
          <a:xfrm>
            <a:off x="664932" y="110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D8114E"/>
                </a:solidFill>
                <a:latin typeface="Montserrat Light" panose="020B06040202020202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latin typeface="Montserrat "/>
              </a:rPr>
              <a:t>La formazione per l’evoluzione</a:t>
            </a:r>
          </a:p>
        </p:txBody>
      </p:sp>
    </p:spTree>
    <p:extLst>
      <p:ext uri="{BB962C8B-B14F-4D97-AF65-F5344CB8AC3E}">
        <p14:creationId xmlns:p14="http://schemas.microsoft.com/office/powerpoint/2010/main" val="155867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278D2-A8BE-45D9-83DC-63D6CCF4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32" y="11015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 "/>
              </a:rPr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6C8F64-1F2A-36C6-E83A-0D5C148E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81" y="168066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Razionale del corso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Obiettivi formativi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A chi è indirizzato il corso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Board Scientifico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Schema del percorso formativo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Programma delle giornate di formazione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Patrocini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Manifesto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Output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Timing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Montserrat" panose="00000500000000000000" pitchFamily="2" charset="0"/>
              </a:rPr>
              <a:t>Iscrizioni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E2F031-84C0-CEF0-F80E-5CAFDE91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</p:spTree>
    <p:extLst>
      <p:ext uri="{BB962C8B-B14F-4D97-AF65-F5344CB8AC3E}">
        <p14:creationId xmlns:p14="http://schemas.microsoft.com/office/powerpoint/2010/main" val="198111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6670CC-E62E-1FD6-DC4B-AE88CA89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32" y="1238050"/>
            <a:ext cx="11254925" cy="512263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Il mondo </a:t>
            </a:r>
            <a:r>
              <a:rPr lang="it-IT" sz="1650" i="1" kern="100" dirty="0" err="1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lifescience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attraversa una fase di forti cambiamenti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: 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accanto ai farmaci tradizionali acquistano una dimensione sempre più centrale i 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farmaci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biotecnologici e gli </a:t>
            </a:r>
            <a:r>
              <a:rPr lang="it-IT" sz="1650" b="1" i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Advanced Therapy </a:t>
            </a:r>
            <a:r>
              <a:rPr lang="it-IT" sz="1650" b="1" i="1" kern="100" dirty="0" err="1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Medicinal</a:t>
            </a:r>
            <a:r>
              <a:rPr lang="it-IT" sz="1650" b="1" i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Products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(</a:t>
            </a:r>
            <a:r>
              <a:rPr lang="it-IT" sz="1650" b="1" kern="100" dirty="0" err="1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ATMPs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)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, che hanno cambiato e stanno cambiando il paradigma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nell'approccio medico, consentendo la guarigione di numerose patologie considerate incurabili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. Per le loro caratteristiche, tali prodotti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presentano 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profonde differenze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rispetto alle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molecole di sintesi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. </a:t>
            </a:r>
            <a:endParaRPr lang="en-US" sz="1650" kern="1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L’Italia è un Paese all’avanguardia nella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ricerca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su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queste terapie,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ma penalizzata dal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gap esistente tra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accademia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e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industria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. Inoltre, l’attività dei ricercatori italiani, che consente al nostro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Paese di collocarsi ai primi posti dei principali </a:t>
            </a:r>
            <a:r>
              <a:rPr lang="it-IT" sz="1650" i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ranking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 scientifici 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internazionali, non è sufficientemente valorizzata dal punto di vista delle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competenze manageriali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finalizzate alla gestione degli step inerenti il reperimento di finanziamenti, le interazioni con le agenzie regolatorie e la c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ommercializzazione.</a:t>
            </a:r>
            <a:endParaRPr lang="en-US" sz="1650" kern="100" dirty="0">
              <a:solidFill>
                <a:schemeClr val="tx2"/>
              </a:solidFill>
              <a:effectLst/>
              <a:latin typeface="Montserrat"/>
              <a:ea typeface="Calibri"/>
              <a:cs typeface="Times New Roman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In questo contesto si inquadra il percorso formativo, destinato ai professionisti del </a:t>
            </a:r>
            <a:r>
              <a:rPr lang="it-IT" sz="1650" i="1" kern="100" dirty="0" err="1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lifescience</a:t>
            </a:r>
            <a:r>
              <a:rPr lang="it-IT" sz="1650" i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e progettato in maniera da approfondire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tutte le fasi di sviluppo, dai primi step della ricerca fino alla somministrazione al paziente, che verranno affrontate non solo dal punto di vista scientifico e tecnologico, ma anche economico-finanziario e regolatorio. 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Il percorso formativo, suddiviso in </a:t>
            </a:r>
            <a:r>
              <a:rPr lang="it-IT" sz="1650" b="1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4</a:t>
            </a:r>
            <a:r>
              <a:rPr lang="it-IT" sz="1650" b="1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 giornate, fornirà ai partecipanti le competenze necessarie per competere in un contesto altamente innovativo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,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mettendo a disposizione </a:t>
            </a:r>
            <a:r>
              <a:rPr lang="it-IT" sz="1650" kern="100" dirty="0">
                <a:solidFill>
                  <a:schemeClr val="tx2"/>
                </a:solidFill>
                <a:effectLst/>
                <a:latin typeface="Montserrat"/>
                <a:ea typeface="Calibri"/>
                <a:cs typeface="Times New Roman"/>
              </a:rPr>
              <a:t>l’esperienza dei maggiori </a:t>
            </a:r>
            <a:r>
              <a:rPr lang="it-IT" sz="1650" kern="100" dirty="0">
                <a:solidFill>
                  <a:schemeClr val="tx2"/>
                </a:solidFill>
                <a:latin typeface="Montserrat"/>
                <a:ea typeface="Calibri"/>
                <a:cs typeface="Times New Roman"/>
              </a:rPr>
              <a:t>protagonisti del settore.</a:t>
            </a:r>
            <a:endParaRPr lang="it-IT" sz="165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E3F09E0-0BF1-31CA-4788-126D20FDA2BB}"/>
              </a:ext>
            </a:extLst>
          </p:cNvPr>
          <p:cNvSpPr txBox="1">
            <a:spLocks/>
          </p:cNvSpPr>
          <p:nvPr/>
        </p:nvSpPr>
        <p:spPr>
          <a:xfrm>
            <a:off x="664932" y="110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D8114E"/>
                </a:solidFill>
                <a:latin typeface="Montserrat Light" panose="020B06040202020202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latin typeface="Montserrat "/>
              </a:rPr>
              <a:t>1. Razionale del corso</a:t>
            </a:r>
          </a:p>
        </p:txBody>
      </p:sp>
    </p:spTree>
    <p:extLst>
      <p:ext uri="{BB962C8B-B14F-4D97-AF65-F5344CB8AC3E}">
        <p14:creationId xmlns:p14="http://schemas.microsoft.com/office/powerpoint/2010/main" val="231538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6670CC-E62E-1FD6-DC4B-AE88CA89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282" y="1913236"/>
            <a:ext cx="10977950" cy="3329711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Il Corso si propone di fornire gli strumenti necessari per: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Conoscere a fondo le fasi di sviluppo di un farmaco, dalla </a:t>
            </a:r>
            <a:r>
              <a:rPr lang="it-IT" sz="1800" i="1" dirty="0" err="1">
                <a:solidFill>
                  <a:schemeClr val="tx2"/>
                </a:solidFill>
                <a:latin typeface="Montserrat" panose="00000500000000000000" pitchFamily="2" charset="0"/>
              </a:rPr>
              <a:t>drug</a:t>
            </a:r>
            <a:r>
              <a:rPr lang="it-IT" sz="1800" i="1" dirty="0">
                <a:solidFill>
                  <a:schemeClr val="tx2"/>
                </a:solidFill>
                <a:latin typeface="Montserrat" panose="00000500000000000000" pitchFamily="2" charset="0"/>
              </a:rPr>
              <a:t> </a:t>
            </a:r>
            <a:r>
              <a:rPr lang="it-IT" sz="1800" i="1" dirty="0" err="1">
                <a:solidFill>
                  <a:schemeClr val="tx2"/>
                </a:solidFill>
                <a:latin typeface="Montserrat" panose="00000500000000000000" pitchFamily="2" charset="0"/>
              </a:rPr>
              <a:t>discovery</a:t>
            </a: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 alla </a:t>
            </a:r>
            <a:r>
              <a:rPr lang="it-IT" sz="1800" i="1" dirty="0" err="1">
                <a:solidFill>
                  <a:schemeClr val="tx2"/>
                </a:solidFill>
                <a:latin typeface="Montserrat" panose="00000500000000000000" pitchFamily="2" charset="0"/>
              </a:rPr>
              <a:t>proof</a:t>
            </a:r>
            <a:r>
              <a:rPr lang="it-IT" sz="1800" i="1" dirty="0">
                <a:solidFill>
                  <a:schemeClr val="tx2"/>
                </a:solidFill>
                <a:latin typeface="Montserrat" panose="00000500000000000000" pitchFamily="2" charset="0"/>
              </a:rPr>
              <a:t> of concept</a:t>
            </a: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, fino al completamento della fase clinica. 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Predisporre le azioni necessarie alla protezione della proprietà intellettuale.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Comprendere la funzione degli incubatori e degli acceleratori e le modalità di interazione con le figure professionali preposte.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Conoscere le strategie finalizzate all’attrazione di investimenti.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Gestire i principali tool utilizzati nelle diverse fasi di sviluppo del farmaco. 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Sviluppare le competenze necessarie per gestire l’iter di approvazione regolatoria.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tx2"/>
                </a:solidFill>
                <a:latin typeface="Montserrat" panose="00000500000000000000" pitchFamily="2" charset="0"/>
              </a:rPr>
              <a:t>Condurre opportunamente la trattativa sulla rimborsabilità. </a:t>
            </a:r>
            <a:endParaRPr lang="it-IT" sz="18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0" indent="0" algn="just">
              <a:lnSpc>
                <a:spcPct val="100000"/>
              </a:lnSpc>
              <a:spcAft>
                <a:spcPts val="135"/>
              </a:spcAft>
              <a:buNone/>
            </a:pPr>
            <a:endParaRPr lang="it-IT" sz="1800" b="1" dirty="0">
              <a:solidFill>
                <a:srgbClr val="003857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05E2BCE-5286-61C1-EA4E-4669F32796BA}"/>
              </a:ext>
            </a:extLst>
          </p:cNvPr>
          <p:cNvSpPr txBox="1">
            <a:spLocks/>
          </p:cNvSpPr>
          <p:nvPr/>
        </p:nvSpPr>
        <p:spPr>
          <a:xfrm>
            <a:off x="664932" y="110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D8114E"/>
                </a:solidFill>
                <a:latin typeface="Montserrat Light" panose="020B06040202020202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latin typeface="Montserrat "/>
              </a:rPr>
              <a:t>2. Obiettivi formativi</a:t>
            </a:r>
          </a:p>
        </p:txBody>
      </p:sp>
    </p:spTree>
    <p:extLst>
      <p:ext uri="{BB962C8B-B14F-4D97-AF65-F5344CB8AC3E}">
        <p14:creationId xmlns:p14="http://schemas.microsoft.com/office/powerpoint/2010/main" val="165161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1EE61-19E7-6029-7894-2BF795842C69}"/>
              </a:ext>
            </a:extLst>
          </p:cNvPr>
          <p:cNvSpPr txBox="1"/>
          <p:nvPr/>
        </p:nvSpPr>
        <p:spPr>
          <a:xfrm>
            <a:off x="642630" y="1806008"/>
            <a:ext cx="10907113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Ricercatori presso università, centri di ricerche, grandi aziende e start 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Personale afferente ai servizi di </a:t>
            </a:r>
            <a:r>
              <a:rPr lang="it-IT" sz="2000" i="1" dirty="0" err="1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technology</a:t>
            </a:r>
            <a:r>
              <a:rPr lang="it-IT" sz="2000" i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transfer </a:t>
            </a: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in </a:t>
            </a:r>
            <a:r>
              <a:rPr lang="it-IT" sz="2000" i="1" dirty="0" err="1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lifescience</a:t>
            </a:r>
            <a:endParaRPr lang="it-IT" sz="2000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Responsabili R&amp;D di aziende multinazionali e </a:t>
            </a:r>
            <a:r>
              <a:rPr lang="it-IT" sz="20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start-up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Responsabili delle unità di produzione, controllo e </a:t>
            </a:r>
            <a:r>
              <a:rPr lang="it-IT" sz="20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quality</a:t>
            </a:r>
            <a:r>
              <a:rPr lang="it-IT" sz="20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20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assurance</a:t>
            </a:r>
            <a:r>
              <a:rPr lang="it-IT" sz="20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Farmacisti ospedalieri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Professionisti del </a:t>
            </a:r>
            <a:r>
              <a:rPr lang="it-IT" sz="2000" i="1" dirty="0" err="1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lifescience</a:t>
            </a: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interessati allo sviluppo di un progetto imprenditoriale.</a:t>
            </a: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it-IT" sz="20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599CE1C-E7A4-1E10-E815-8D700806AA63}"/>
              </a:ext>
            </a:extLst>
          </p:cNvPr>
          <p:cNvSpPr txBox="1">
            <a:spLocks/>
          </p:cNvSpPr>
          <p:nvPr/>
        </p:nvSpPr>
        <p:spPr>
          <a:xfrm>
            <a:off x="664932" y="110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D8114E"/>
                </a:solidFill>
                <a:latin typeface="Montserrat Light" panose="020B0604020202020204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it-IT" sz="3200" dirty="0">
                <a:latin typeface="Montserrat "/>
              </a:rPr>
              <a:t>3. A chi è indirizzato il corso</a:t>
            </a:r>
          </a:p>
        </p:txBody>
      </p:sp>
    </p:spTree>
    <p:extLst>
      <p:ext uri="{BB962C8B-B14F-4D97-AF65-F5344CB8AC3E}">
        <p14:creationId xmlns:p14="http://schemas.microsoft.com/office/powerpoint/2010/main" val="385944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537036D-86CB-E415-D939-36008DD1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973" y="105216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 "/>
              </a:rPr>
              <a:t>4. Board Scientifico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C5B72C1-C69B-3768-47C4-3982F538A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73" y="1612469"/>
            <a:ext cx="11254470" cy="4625045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Giuseppe Cirino,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Professore di Farmacologia,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UniNA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; Presidente SIF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rgbClr val="36414D"/>
                </a:solidFill>
                <a:latin typeface="Montserrat "/>
              </a:rPr>
              <a:t>Francesco Cerruti,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Direttore generale,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Italian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 Tech Alliance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rgbClr val="36414D"/>
                </a:solidFill>
                <a:latin typeface="Montserrat "/>
              </a:rPr>
              <a:t>Luigi Colombo,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CEO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Nocturnal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 Labs</a:t>
            </a:r>
            <a:endParaRPr lang="it-IT" sz="1800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36414D"/>
                </a:solidFill>
                <a:latin typeface="Montserrat "/>
              </a:rPr>
              <a:t>Marco De Vivo,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Associate Director,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Computational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 Sciences, IIT </a:t>
            </a: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36414D"/>
                </a:solidFill>
                <a:latin typeface="Montserrat "/>
              </a:rPr>
              <a:t>Massimo Dominici</a:t>
            </a:r>
            <a:r>
              <a:rPr lang="fi-FI" sz="1800" b="1" dirty="0">
                <a:solidFill>
                  <a:srgbClr val="36414D"/>
                </a:solidFill>
                <a:latin typeface="Montserrat "/>
              </a:rPr>
              <a:t>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Professore di Oncologia Medica,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UniMoR</a:t>
            </a:r>
            <a:endParaRPr lang="fi-FI" sz="1800" b="1" dirty="0">
              <a:solidFill>
                <a:srgbClr val="36414D"/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36414D"/>
                </a:solidFill>
                <a:latin typeface="Montserrat "/>
              </a:rPr>
              <a:t>Michela Gabaldo, </a:t>
            </a:r>
            <a:r>
              <a:rPr lang="fi-FI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VP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ATMP Global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Regulatory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 Affairs, EVOTEC</a:t>
            </a:r>
            <a:endParaRPr lang="fi-FI" sz="1800" b="1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fi-FI" sz="1800" dirty="0">
                <a:solidFill>
                  <a:srgbClr val="36414D"/>
                </a:solidFill>
                <a:latin typeface="Montserrat "/>
              </a:rPr>
              <a:t>Armando Genazzani,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Professore di Farmacologia,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UniUPO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; Membro CTS e CHMP</a:t>
            </a:r>
            <a:endParaRPr lang="fi-FI" sz="1800" b="1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rgbClr val="36414D"/>
                </a:solidFill>
                <a:latin typeface="Montserrat "/>
              </a:rPr>
              <a:t>Claudio </a:t>
            </a:r>
            <a:r>
              <a:rPr lang="it-IT" sz="1800" dirty="0" err="1">
                <a:solidFill>
                  <a:srgbClr val="36414D"/>
                </a:solidFill>
                <a:latin typeface="Montserrat "/>
              </a:rPr>
              <a:t>Jommi</a:t>
            </a:r>
            <a:r>
              <a:rPr lang="it-IT" sz="1800" dirty="0">
                <a:solidFill>
                  <a:srgbClr val="36414D"/>
                </a:solidFill>
                <a:latin typeface="Montserrat "/>
              </a:rPr>
              <a:t>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Professore di Economia Aziendale,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UniUPO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Paola Minghetti,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Presidente Comitato Direzione Facoltà Scienze del Farmaco,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UniMI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Marcello Pani,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Direttore UOC Farmacia, Policlinico Universitario «Agostino Gemelli» IRCCS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Francesca Pasinelli*,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Direttore Generale Fondazione Telethon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Ornella Pastoris*,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Professore Dipartimento di Biologia e Biotecnologie , </a:t>
            </a:r>
            <a:r>
              <a:rPr lang="it-IT" sz="1800" b="1" dirty="0" err="1">
                <a:solidFill>
                  <a:schemeClr val="accent1">
                    <a:lumMod val="50000"/>
                  </a:schemeClr>
                </a:solidFill>
                <a:latin typeface="Montserrat "/>
              </a:rPr>
              <a:t>UniPV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Concetta Quintarelli,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Montserrat "/>
              </a:rPr>
              <a:t>Direttore Terapia Genica dei Tumori, OPBG; Rappresentante CAT EMA</a:t>
            </a:r>
          </a:p>
          <a:p>
            <a:endParaRPr lang="it-IT" sz="1800" dirty="0">
              <a:solidFill>
                <a:schemeClr val="accent1">
                  <a:lumMod val="50000"/>
                </a:schemeClr>
              </a:solidFill>
              <a:latin typeface="Montserrat "/>
            </a:endParaRPr>
          </a:p>
          <a:p>
            <a:endParaRPr lang="it-IT" sz="1800" dirty="0">
              <a:solidFill>
                <a:srgbClr val="36414D"/>
              </a:solidFill>
              <a:latin typeface="Montserrat "/>
            </a:endParaRP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00453455-ABED-9E96-D259-FFF0DC27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</p:spTree>
    <p:extLst>
      <p:ext uri="{BB962C8B-B14F-4D97-AF65-F5344CB8AC3E}">
        <p14:creationId xmlns:p14="http://schemas.microsoft.com/office/powerpoint/2010/main" val="403966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42" y="193667"/>
            <a:ext cx="10515599" cy="1147732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Montserrat" panose="00000500000000000000" pitchFamily="2" charset="0"/>
              </a:rPr>
              <a:t>5. Schema del percorso formativo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7F68D55E-2369-46D9-B6FF-F99F0953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55A734A-970B-C614-0DC7-6EF05C445177}"/>
              </a:ext>
            </a:extLst>
          </p:cNvPr>
          <p:cNvSpPr txBox="1"/>
          <p:nvPr/>
        </p:nvSpPr>
        <p:spPr>
          <a:xfrm>
            <a:off x="649242" y="1628134"/>
            <a:ext cx="11122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FORMAT: </a:t>
            </a: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il percorso seguirà le </a:t>
            </a:r>
            <a:r>
              <a:rPr lang="it-IT" sz="20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4 fasi dello sviluppo dei farmaci innovativi,</a:t>
            </a:r>
            <a:r>
              <a:rPr lang="it-IT" sz="2000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 partendo dalla fase di ricerca fino ad arrivare all’ottenimento di prodotti e all’utilizzo da parte dei medici e dei pazienti.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F30AA8A-689F-8994-36CD-84FDD160A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871416"/>
              </p:ext>
            </p:extLst>
          </p:nvPr>
        </p:nvGraphicFramePr>
        <p:xfrm>
          <a:off x="836989" y="2836609"/>
          <a:ext cx="10934700" cy="3227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D7C243-224D-3EE7-9735-994EBB2A2A05}"/>
              </a:ext>
            </a:extLst>
          </p:cNvPr>
          <p:cNvSpPr txBox="1"/>
          <p:nvPr/>
        </p:nvSpPr>
        <p:spPr>
          <a:xfrm>
            <a:off x="836989" y="5086861"/>
            <a:ext cx="2203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Il </a:t>
            </a:r>
            <a:r>
              <a:rPr lang="it-IT" sz="1400" i="1" dirty="0" err="1">
                <a:solidFill>
                  <a:srgbClr val="44546A"/>
                </a:solidFill>
                <a:latin typeface="Montserrat" panose="00000500000000000000" pitchFamily="2" charset="0"/>
              </a:rPr>
              <a:t>drug</a:t>
            </a:r>
            <a:r>
              <a:rPr lang="it-IT" sz="1400" i="1" dirty="0">
                <a:solidFill>
                  <a:srgbClr val="44546A"/>
                </a:solidFill>
                <a:latin typeface="Montserrat" panose="00000500000000000000" pitchFamily="2" charset="0"/>
              </a:rPr>
              <a:t> </a:t>
            </a:r>
            <a:r>
              <a:rPr lang="it-IT" sz="1400" i="1" dirty="0" err="1">
                <a:solidFill>
                  <a:srgbClr val="44546A"/>
                </a:solidFill>
                <a:latin typeface="Montserrat" panose="00000500000000000000" pitchFamily="2" charset="0"/>
              </a:rPr>
              <a:t>discovery</a:t>
            </a:r>
            <a:r>
              <a:rPr lang="it-IT" sz="1400" i="1" dirty="0">
                <a:solidFill>
                  <a:srgbClr val="44546A"/>
                </a:solidFill>
                <a:latin typeface="Montserrat" panose="00000500000000000000" pitchFamily="2" charset="0"/>
              </a:rPr>
              <a:t> </a:t>
            </a: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e la </a:t>
            </a:r>
            <a:r>
              <a:rPr lang="it-IT" sz="1400" i="1" dirty="0" err="1">
                <a:solidFill>
                  <a:srgbClr val="44546A"/>
                </a:solidFill>
                <a:latin typeface="Montserrat" panose="00000500000000000000" pitchFamily="2" charset="0"/>
              </a:rPr>
              <a:t>proof</a:t>
            </a:r>
            <a:r>
              <a:rPr lang="it-IT" sz="1400" i="1" dirty="0">
                <a:solidFill>
                  <a:srgbClr val="44546A"/>
                </a:solidFill>
                <a:latin typeface="Montserrat" panose="00000500000000000000" pitchFamily="2" charset="0"/>
              </a:rPr>
              <a:t> of concept </a:t>
            </a: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di nuovi farmaci: tra passato presente e futuro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0B5EA0-78A3-7F57-FBA3-5D70C7B7D445}"/>
              </a:ext>
            </a:extLst>
          </p:cNvPr>
          <p:cNvSpPr txBox="1"/>
          <p:nvPr/>
        </p:nvSpPr>
        <p:spPr>
          <a:xfrm>
            <a:off x="3434076" y="5086861"/>
            <a:ext cx="245541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Dalla proprietà intellettuale allo sviluppo del </a:t>
            </a:r>
            <a:r>
              <a:rPr lang="it-IT" sz="1400" i="1" dirty="0">
                <a:solidFill>
                  <a:srgbClr val="44546A"/>
                </a:solidFill>
                <a:latin typeface="Montserrat" panose="00000500000000000000" pitchFamily="2" charset="0"/>
              </a:rPr>
              <a:t>business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50D412-5DC3-FF18-1AD6-68E8B65C30F4}"/>
              </a:ext>
            </a:extLst>
          </p:cNvPr>
          <p:cNvSpPr txBox="1"/>
          <p:nvPr/>
        </p:nvSpPr>
        <p:spPr>
          <a:xfrm>
            <a:off x="9142891" y="5086861"/>
            <a:ext cx="230599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Dall’approvazione regolatoria alla rimborsabilità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B5DF46-9FEB-4015-747A-8DA95C4FE103}"/>
              </a:ext>
            </a:extLst>
          </p:cNvPr>
          <p:cNvSpPr txBox="1"/>
          <p:nvPr/>
        </p:nvSpPr>
        <p:spPr>
          <a:xfrm>
            <a:off x="6391726" y="5086861"/>
            <a:ext cx="213028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Il </a:t>
            </a:r>
            <a:r>
              <a:rPr lang="it-IT" sz="1400" i="1" dirty="0">
                <a:solidFill>
                  <a:srgbClr val="44546A"/>
                </a:solidFill>
                <a:latin typeface="Montserrat" panose="00000500000000000000" pitchFamily="2" charset="0"/>
              </a:rPr>
              <a:t>manufacturing</a:t>
            </a:r>
            <a:r>
              <a:rPr lang="it-IT" sz="1400" dirty="0">
                <a:solidFill>
                  <a:srgbClr val="44546A"/>
                </a:solidFill>
                <a:latin typeface="Montserrat" panose="00000500000000000000" pitchFamily="2" charset="0"/>
              </a:rPr>
              <a:t> e la sperimentazione clinica: due pilastri fondamentali nel lungo cammino di sviluppo del farmaco </a:t>
            </a:r>
          </a:p>
        </p:txBody>
      </p:sp>
    </p:spTree>
    <p:extLst>
      <p:ext uri="{BB962C8B-B14F-4D97-AF65-F5344CB8AC3E}">
        <p14:creationId xmlns:p14="http://schemas.microsoft.com/office/powerpoint/2010/main" val="22003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31CD66-7D71-4C24-9336-AAB7F1588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30" y="790542"/>
            <a:ext cx="11078028" cy="876582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dirty="0">
                <a:latin typeface="Montserrat" panose="00000500000000000000" pitchFamily="2" charset="0"/>
              </a:rPr>
              <a:t>6. Prima giornata.</a:t>
            </a:r>
            <a:br>
              <a:rPr lang="it-IT" sz="3600" dirty="0">
                <a:latin typeface="Montserrat" panose="00000500000000000000" pitchFamily="2" charset="0"/>
              </a:rPr>
            </a:br>
            <a:r>
              <a:rPr lang="it-IT" sz="2700" dirty="0">
                <a:latin typeface="Montserrat" panose="00000500000000000000" pitchFamily="2" charset="0"/>
              </a:rPr>
              <a:t>I</a:t>
            </a:r>
            <a:r>
              <a:rPr lang="it-IT" sz="2700" b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 </a:t>
            </a:r>
            <a:r>
              <a:rPr lang="it-IT" sz="2700" b="1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drug</a:t>
            </a:r>
            <a:r>
              <a:rPr lang="it-IT" sz="27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2700" b="1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discovery</a:t>
            </a:r>
            <a:r>
              <a:rPr lang="it-IT" sz="27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2700" b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 la </a:t>
            </a:r>
            <a:r>
              <a:rPr lang="it-IT" sz="2700" b="1" i="1" dirty="0" err="1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proof</a:t>
            </a:r>
            <a:r>
              <a:rPr lang="it-IT" sz="2700" b="1" i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of concept </a:t>
            </a:r>
            <a:r>
              <a:rPr lang="it-IT" sz="2700" b="1" dirty="0"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 nuovi farmaci: tra passato presente e futuro</a:t>
            </a:r>
            <a:br>
              <a:rPr lang="it-IT" sz="40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</a:br>
            <a:endParaRPr lang="it-IT" dirty="0">
              <a:latin typeface="Montserrat "/>
            </a:endParaRP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80B00D7A-49DE-4A4A-847E-C2DA962A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970" y="6566875"/>
            <a:ext cx="10038445" cy="30189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Indicon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S.r.l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Società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 Benefit – UNAUTHORIZED REPRODUCTION IS PROHIBITED FOR ALL CONTENT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81EE61-19E7-6029-7894-2BF795842C69}"/>
              </a:ext>
            </a:extLst>
          </p:cNvPr>
          <p:cNvSpPr txBox="1"/>
          <p:nvPr/>
        </p:nvSpPr>
        <p:spPr>
          <a:xfrm>
            <a:off x="642630" y="1775981"/>
            <a:ext cx="110780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15 SETTEMBRE 2023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9.00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Introduzione,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Elena Paola Lanati, Maria Luisa Nolli</a:t>
            </a:r>
          </a:p>
          <a:p>
            <a:pPr marL="0" indent="0">
              <a:buNone/>
            </a:pPr>
            <a:endParaRPr lang="it-IT" sz="1600" b="1" dirty="0">
              <a:solidFill>
                <a:srgbClr val="D81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1 - </a:t>
            </a:r>
            <a:r>
              <a:rPr lang="it-IT" sz="1600" b="1" dirty="0">
                <a:solidFill>
                  <a:srgbClr val="D81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D</a:t>
            </a: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rug </a:t>
            </a:r>
            <a:r>
              <a:rPr lang="it-IT" sz="1600" b="1" dirty="0" err="1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discovery</a:t>
            </a:r>
            <a:endParaRPr lang="it-IT" sz="1600" b="1" dirty="0">
              <a:solidFill>
                <a:srgbClr val="D8114E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9.30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Moderni approcci di 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small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molecule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drug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discovery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all’interfaccia fra chimica e biotecnologia 	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Pier</a:t>
            </a:r>
            <a:r>
              <a:rPr lang="it-IT" sz="1600" b="1" dirty="0" err="1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f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austo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Seneci,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UniMI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10.30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La ricerca e sviluppo di nuovi anticorpi monoclonali nel 2023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Luigi Colombo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, </a:t>
            </a:r>
            <a:r>
              <a:rPr lang="it-IT" sz="1600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Nocturnal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 Labs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11.30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Nuovi tool nella ricerca e sviluppo di CAR-T/il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drug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discovery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nei CAR-T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Biagio De Angelis, OPBG</a:t>
            </a:r>
          </a:p>
          <a:p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12.30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Lo sviluppo di 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Digital </a:t>
            </a:r>
            <a:r>
              <a:rPr lang="it-IT" sz="1600" i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Therapeutics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Massimo Beccaria,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Advice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Pharma / AFI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13.30	Lunch</a:t>
            </a:r>
          </a:p>
          <a:p>
            <a:pPr marL="0" indent="0">
              <a:buNone/>
            </a:pP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SESSIONE 2 - </a:t>
            </a:r>
            <a:r>
              <a:rPr lang="it-IT" sz="1600" b="1" dirty="0" err="1">
                <a:solidFill>
                  <a:srgbClr val="D8114E"/>
                </a:solidFill>
                <a:latin typeface="Montserrat" panose="00000500000000000000" pitchFamily="2" charset="0"/>
                <a:ea typeface="Calibri" panose="020F0502020204030204" pitchFamily="34" charset="0"/>
              </a:rPr>
              <a:t>P</a:t>
            </a:r>
            <a:r>
              <a:rPr lang="it-IT" sz="1600" b="1" dirty="0" err="1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roof</a:t>
            </a:r>
            <a:r>
              <a:rPr lang="it-IT" sz="1600" b="1" dirty="0">
                <a:solidFill>
                  <a:srgbClr val="D8114E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of concept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14.30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Lo sviluppo preclinico di farmaci tradizionali e biotech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Silvia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Trasciatti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Galileo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Research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15.15	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Proof of concept in vitro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e </a:t>
            </a:r>
            <a:r>
              <a:rPr lang="it-IT" sz="1600" i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in vivo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di ATMP 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Massimo Dominici, </a:t>
            </a:r>
            <a:r>
              <a:rPr lang="it-IT" sz="1600" b="1" dirty="0" err="1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UniMoRe</a:t>
            </a:r>
            <a:endParaRPr lang="it-IT" sz="1600" b="1" dirty="0">
              <a:solidFill>
                <a:schemeClr val="tx2"/>
              </a:solidFill>
              <a:effectLst/>
              <a:latin typeface="Montserrat" panose="00000500000000000000" pitchFamily="2" charset="0"/>
              <a:ea typeface="Calibri" panose="020F0502020204030204" pitchFamily="34" charset="0"/>
            </a:endParaRP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16.00       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Il modello Telethon,</a:t>
            </a: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Francesca Pasinelli*, Fondazione Telethon</a:t>
            </a:r>
          </a:p>
          <a:p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16.45	</a:t>
            </a:r>
            <a:r>
              <a:rPr lang="it-IT" sz="1600" i="1" dirty="0">
                <a:solidFill>
                  <a:schemeClr val="tx2"/>
                </a:solidFill>
                <a:latin typeface="Montserrat" panose="00000500000000000000" pitchFamily="2" charset="0"/>
              </a:rPr>
              <a:t>Testimonianza. </a:t>
            </a:r>
            <a:r>
              <a:rPr lang="it-IT" sz="1600" b="1" dirty="0">
                <a:solidFill>
                  <a:schemeClr val="tx2"/>
                </a:solidFill>
                <a:latin typeface="Montserrat" panose="00000500000000000000" pitchFamily="2" charset="0"/>
              </a:rPr>
              <a:t>Elisa Tinelli, Lorena Za, Golgi </a:t>
            </a:r>
            <a:r>
              <a:rPr lang="it-IT" sz="1600" b="1" dirty="0" err="1">
                <a:solidFill>
                  <a:schemeClr val="tx2"/>
                </a:solidFill>
                <a:latin typeface="Montserrat" panose="00000500000000000000" pitchFamily="2" charset="0"/>
              </a:rPr>
              <a:t>neurosciences</a:t>
            </a:r>
            <a:endParaRPr lang="it-IT" sz="1600" b="1" dirty="0">
              <a:solidFill>
                <a:schemeClr val="tx2"/>
              </a:solidFill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it-IT" sz="1600" b="1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17.30	</a:t>
            </a:r>
            <a:r>
              <a:rPr lang="it-IT" sz="1600" dirty="0">
                <a:solidFill>
                  <a:schemeClr val="tx2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237F109-FE3C-B948-99C6-4B9F090755E6}"/>
              </a:ext>
            </a:extLst>
          </p:cNvPr>
          <p:cNvSpPr txBox="1"/>
          <p:nvPr/>
        </p:nvSpPr>
        <p:spPr>
          <a:xfrm>
            <a:off x="9200770" y="6208748"/>
            <a:ext cx="2991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1" dirty="0">
                <a:solidFill>
                  <a:srgbClr val="D8114E"/>
                </a:solidFill>
                <a:latin typeface="Montserrat" panose="00000500000000000000" pitchFamily="2" charset="0"/>
              </a:rPr>
              <a:t>Discussione e domande al termine di ciascun intervento</a:t>
            </a:r>
          </a:p>
        </p:txBody>
      </p:sp>
    </p:spTree>
    <p:extLst>
      <p:ext uri="{BB962C8B-B14F-4D97-AF65-F5344CB8AC3E}">
        <p14:creationId xmlns:p14="http://schemas.microsoft.com/office/powerpoint/2010/main" val="296818338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1c1f7c27-0d6b-443e-a7b4-b16384292001" xsi:nil="true"/>
    <TaxCatchAll xmlns="1e05c504-90f4-4b5b-8473-47e6c3539121" xsi:nil="true"/>
    <lcf76f155ced4ddcb4097134ff3c332f xmlns="1c1f7c27-0d6b-443e-a7b4-b1638429200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67F386E53D0F4B9584102B13D9B703" ma:contentTypeVersion="17" ma:contentTypeDescription="Creare un nuovo documento." ma:contentTypeScope="" ma:versionID="a7e86dc702ab12702595eeff482a767e">
  <xsd:schema xmlns:xsd="http://www.w3.org/2001/XMLSchema" xmlns:xs="http://www.w3.org/2001/XMLSchema" xmlns:p="http://schemas.microsoft.com/office/2006/metadata/properties" xmlns:ns2="1c1f7c27-0d6b-443e-a7b4-b16384292001" xmlns:ns3="1e05c504-90f4-4b5b-8473-47e6c3539121" targetNamespace="http://schemas.microsoft.com/office/2006/metadata/properties" ma:root="true" ma:fieldsID="3cc656dcf40541198ce75a65a0d6074c" ns2:_="" ns3:_="">
    <xsd:import namespace="1c1f7c27-0d6b-443e-a7b4-b16384292001"/>
    <xsd:import namespace="1e05c504-90f4-4b5b-8473-47e6c3539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f7c27-0d6b-443e-a7b4-b16384292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7689d873-1657-4857-b64b-4f072fac2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c504-90f4-4b5b-8473-47e6c3539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443463-563e-47ef-ba91-c3217f48fac5}" ma:internalName="TaxCatchAll" ma:showField="CatchAllData" ma:web="1e05c504-90f4-4b5b-8473-47e6c35391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3629A-9268-44BF-A8EB-6E636CCF83FC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e05c504-90f4-4b5b-8473-47e6c3539121"/>
    <ds:schemaRef ds:uri="http://schemas.microsoft.com/office/2006/documentManagement/types"/>
    <ds:schemaRef ds:uri="http://purl.org/dc/dcmitype/"/>
    <ds:schemaRef ds:uri="1c1f7c27-0d6b-443e-a7b4-b163842920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DD83E3-F45B-4F03-8DF5-D2ECDCA233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0B420-F35E-4F38-8169-5ADC16D87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1f7c27-0d6b-443e-a7b4-b16384292001"/>
    <ds:schemaRef ds:uri="1e05c504-90f4-4b5b-8473-47e6c3539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24850</TotalTime>
  <Words>2023</Words>
  <Application>Microsoft Office PowerPoint</Application>
  <PresentationFormat>Widescreen</PresentationFormat>
  <Paragraphs>214</Paragraphs>
  <Slides>17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</vt:lpstr>
      <vt:lpstr>Montserrat Light</vt:lpstr>
      <vt:lpstr>1_Tema di Office</vt:lpstr>
      <vt:lpstr>Presentazione standard di PowerPoint</vt:lpstr>
      <vt:lpstr>Presentazione standard di PowerPoint</vt:lpstr>
      <vt:lpstr>Agenda</vt:lpstr>
      <vt:lpstr>Presentazione standard di PowerPoint</vt:lpstr>
      <vt:lpstr>Presentazione standard di PowerPoint</vt:lpstr>
      <vt:lpstr>Presentazione standard di PowerPoint</vt:lpstr>
      <vt:lpstr>4. Board Scientifico</vt:lpstr>
      <vt:lpstr>5. Schema del percorso formativo</vt:lpstr>
      <vt:lpstr>6. Prima giornata. Il drug discovery e la proof of concept di nuovi farmaci: tra passato presente e futuro </vt:lpstr>
      <vt:lpstr>6. Seconda giornata. Fase pre-seed: dalla proprietà intellettuale allo sviluppo del business </vt:lpstr>
      <vt:lpstr>6. Terza giornata. Il manufacturing e la sperimentazione clinica: due pilastri fondamentali  nel lungo cammino di sviluppo del farmaco </vt:lpstr>
      <vt:lpstr>6. Quarta giornata. Fase pre-market: dall’approvazione regolatoria alla rimborsabilità  </vt:lpstr>
      <vt:lpstr>7. Patrocini richiesti</vt:lpstr>
      <vt:lpstr>8. Manifesto</vt:lpstr>
      <vt:lpstr>9. Format- output </vt:lpstr>
      <vt:lpstr>10. Timing</vt:lpstr>
      <vt:lpstr>Grazie.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Health Policy: quali sfide e quali regolamenti</dc:title>
  <dc:creator>Martina Raimondi</dc:creator>
  <cp:lastModifiedBy>Maria Luisa Nolli</cp:lastModifiedBy>
  <cp:revision>86</cp:revision>
  <dcterms:created xsi:type="dcterms:W3CDTF">2022-03-21T12:00:16Z</dcterms:created>
  <dcterms:modified xsi:type="dcterms:W3CDTF">2023-07-14T11:33:01Z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0x0101007C67F386E53D0F4B9584102B13D9B703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